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  <p:sldMasterId id="2147483776" r:id="rId2"/>
    <p:sldMasterId id="2147483779" r:id="rId3"/>
    <p:sldMasterId id="2147483786" r:id="rId4"/>
    <p:sldMasterId id="2147483793" r:id="rId5"/>
    <p:sldMasterId id="2147483800" r:id="rId6"/>
    <p:sldMasterId id="2147483808" r:id="rId7"/>
    <p:sldMasterId id="2147483826" r:id="rId8"/>
    <p:sldMasterId id="2147483834" r:id="rId9"/>
    <p:sldMasterId id="2147483846" r:id="rId10"/>
    <p:sldMasterId id="2147484153" r:id="rId11"/>
    <p:sldMasterId id="2147484166" r:id="rId12"/>
    <p:sldMasterId id="2147484186" r:id="rId13"/>
    <p:sldMasterId id="2147484176" r:id="rId14"/>
  </p:sldMasterIdLst>
  <p:notesMasterIdLst>
    <p:notesMasterId r:id="rId41"/>
  </p:notesMasterIdLst>
  <p:handoutMasterIdLst>
    <p:handoutMasterId r:id="rId42"/>
  </p:handoutMasterIdLst>
  <p:sldIdLst>
    <p:sldId id="849" r:id="rId15"/>
    <p:sldId id="803" r:id="rId16"/>
    <p:sldId id="852" r:id="rId17"/>
    <p:sldId id="854" r:id="rId18"/>
    <p:sldId id="861" r:id="rId19"/>
    <p:sldId id="862" r:id="rId20"/>
    <p:sldId id="825" r:id="rId21"/>
    <p:sldId id="805" r:id="rId22"/>
    <p:sldId id="698" r:id="rId23"/>
    <p:sldId id="786" r:id="rId24"/>
    <p:sldId id="855" r:id="rId25"/>
    <p:sldId id="857" r:id="rId26"/>
    <p:sldId id="858" r:id="rId27"/>
    <p:sldId id="859" r:id="rId28"/>
    <p:sldId id="860" r:id="rId29"/>
    <p:sldId id="856" r:id="rId30"/>
    <p:sldId id="807" r:id="rId31"/>
    <p:sldId id="817" r:id="rId32"/>
    <p:sldId id="863" r:id="rId33"/>
    <p:sldId id="864" r:id="rId34"/>
    <p:sldId id="845" r:id="rId35"/>
    <p:sldId id="811" r:id="rId36"/>
    <p:sldId id="783" r:id="rId37"/>
    <p:sldId id="497" r:id="rId38"/>
    <p:sldId id="820" r:id="rId39"/>
    <p:sldId id="866" r:id="rId40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chke, Lisa (KVB - München)" initials="HL(-M" lastIdx="13" clrIdx="0">
    <p:extLst>
      <p:ext uri="{19B8F6BF-5375-455C-9EA6-DF929625EA0E}">
        <p15:presenceInfo xmlns:p15="http://schemas.microsoft.com/office/powerpoint/2012/main" userId="S-1-5-21-2095401915-1255887854-1749447093-275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3D1E8"/>
    <a:srgbClr val="66CCFF"/>
    <a:srgbClr val="FFCC00"/>
    <a:srgbClr val="E7EED8"/>
    <a:srgbClr val="B7CC87"/>
    <a:srgbClr val="85AB3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0097" autoAdjust="0"/>
  </p:normalViewPr>
  <p:slideViewPr>
    <p:cSldViewPr snapToGrid="0">
      <p:cViewPr varScale="1">
        <p:scale>
          <a:sx n="89" d="100"/>
          <a:sy n="89" d="100"/>
        </p:scale>
        <p:origin x="907" y="58"/>
      </p:cViewPr>
      <p:guideLst>
        <p:guide orient="horz" pos="731"/>
        <p:guide pos="1020"/>
      </p:guideLst>
    </p:cSldViewPr>
  </p:slideViewPr>
  <p:outlineViewPr>
    <p:cViewPr>
      <p:scale>
        <a:sx n="33" d="100"/>
        <a:sy n="33" d="100"/>
      </p:scale>
      <p:origin x="0" y="-2084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89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753" tIns="46377" rIns="92753" bIns="46377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753" tIns="46377" rIns="92753" bIns="46377" rtlCol="0"/>
          <a:lstStyle>
            <a:lvl1pPr algn="r">
              <a:defRPr sz="1200"/>
            </a:lvl1pPr>
          </a:lstStyle>
          <a:p>
            <a:pPr>
              <a:defRPr/>
            </a:pPr>
            <a:fld id="{69B617F3-4EA7-42B1-A309-6BCE068605AD}" type="datetimeFigureOut">
              <a:rPr lang="de-DE"/>
              <a:pPr>
                <a:defRPr/>
              </a:pPr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2753" tIns="46377" rIns="92753" bIns="46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lIns="92753" tIns="46377" rIns="92753" bIns="46377" rtlCol="0" anchor="b"/>
          <a:lstStyle>
            <a:lvl1pPr algn="r">
              <a:defRPr sz="1200"/>
            </a:lvl1pPr>
          </a:lstStyle>
          <a:p>
            <a:pPr>
              <a:defRPr/>
            </a:pPr>
            <a:fld id="{E50193FE-CB08-471D-AECC-37F7D5E122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873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53" tIns="46377" rIns="92753" bIns="463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53" tIns="46377" rIns="92753" bIns="46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4875"/>
            <a:ext cx="50292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53" tIns="46377" rIns="92753" bIns="46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Mastertextformat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53" tIns="46377" rIns="92753" bIns="463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975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53" tIns="46377" rIns="92753" bIns="46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1B19D0-5D49-4507-B6AB-4DA723C3CE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0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01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4864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966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443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6363" y="1076325"/>
            <a:ext cx="7178675" cy="5384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9FE9C-83EE-4F75-90C1-22AD0EABFE2C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8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Für Fördermöglichkeiten durch die Bayerische Staatsregierung wenden Sie sich bitte an das Kommunalbüro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843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 ändern?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B19D0-5D49-4507-B6AB-4DA723C3CE0B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6627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Unterstützung durch die Kommune: Bereitstellung von Räumlichkeiten, Mietunterstützung, Kommunales MVZ (§95 SGB V)/Ärztehaus (Verweis auf Kommunalbüro), Kinderbetreuung usw. </a:t>
            </a:r>
          </a:p>
          <a:p>
            <a:r>
              <a:rPr lang="de-DE" altLang="de-DE" b="1" dirty="0" smtClean="0"/>
              <a:t>Was ist Regionalmarketing?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dirty="0" smtClean="0"/>
              <a:t>Vermittlung der regionseigenen Standortqualitäten und Standortfaktoren nach innen und außen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dirty="0" smtClean="0"/>
              <a:t>Zentrale Frage: Was macht das Leben und Arbeiten in der Region attraktiv und wie setze ich andere davon in Kenntnis?</a:t>
            </a:r>
          </a:p>
          <a:p>
            <a:r>
              <a:rPr lang="de-DE" altLang="de-DE" b="1" dirty="0" smtClean="0"/>
              <a:t>Welche Ziele verfolgt Regionalmarketing?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dirty="0" smtClean="0"/>
              <a:t>Schaffung von Wissen über die regionalen Vorzüge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dirty="0" smtClean="0"/>
              <a:t>Stärkung einer regionalen Identität und der Wirtschaftskraft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dirty="0" smtClean="0"/>
              <a:t>Steigerung des Identitätsbewusstseins von Bevölkerung und Wirtschaft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b="1" dirty="0" smtClean="0"/>
              <a:t>Positionierung und Abgrenzung der Region, durch aktive Vermittlung der Qualitäten des Standortes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de-DE" dirty="0" smtClean="0"/>
              <a:t>Ansprache von Ärzten (und auch anderen potentiellen Arbeitskräften und Investoren)</a:t>
            </a:r>
          </a:p>
          <a:p>
            <a:endParaRPr lang="de-DE" altLang="de-DE" dirty="0" smtClean="0"/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4DF7B5-24BA-4F31-A9B6-AA9874226A39}" type="slidenum">
              <a:rPr lang="de-DE" altLang="de-DE" smtClean="0"/>
              <a:pPr/>
              <a:t>23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824952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B19D0-5D49-4507-B6AB-4DA723C3CE0B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043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 smtClean="0">
                <a:sym typeface="Wingdings" panose="05000000000000000000" pitchFamily="2" charset="2"/>
              </a:rPr>
              <a:t>(Arzt/Einwohnerverhältnis: Berechnung erfolgt auf Basis aktueller EWN-Daten)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160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Je spezialisierter, desto größer der Raum und desto größer die Verhältniszahl!</a:t>
            </a: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1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9398" indent="-276692" defTabSz="891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6767" indent="-221353" defTabSz="891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9474" indent="-221353" defTabSz="891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92180" indent="-221353" defTabSz="891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4887" indent="-221353" defTabSz="891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77594" indent="-221353" defTabSz="891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20301" indent="-221353" defTabSz="891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63007" indent="-221353" defTabSz="8915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BB7045-607F-46D8-87A0-375CDD6FBD22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718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B19D0-5D49-4507-B6AB-4DA723C3CE0B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988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Am 24.09.</a:t>
            </a:r>
            <a:r>
              <a:rPr lang="de-DE" baseline="0" dirty="0" smtClean="0"/>
              <a:t> schon </a:t>
            </a:r>
            <a:r>
              <a:rPr lang="de-DE" baseline="0" smtClean="0"/>
              <a:t>aktualisiert veröffentlicht mit Stand 30.08.?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B19D0-5D49-4507-B6AB-4DA723C3CE0B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13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B19D0-5D49-4507-B6AB-4DA723C3CE0B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88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930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108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75EC-CE2D-4058-868D-F7F8A5F08F99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14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23" descr="PowerPoint_Präsentation_Titel_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638425"/>
            <a:ext cx="9155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287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23" descr="PowerPoint_Präsentation_Titel_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638425"/>
            <a:ext cx="9155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2512870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11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84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3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30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70375" y="1087438"/>
            <a:ext cx="3524250" cy="22939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70375" y="3533775"/>
            <a:ext cx="3524250" cy="2295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5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93725" y="381000"/>
            <a:ext cx="7200900" cy="5448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1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93725" y="1087438"/>
            <a:ext cx="7200900" cy="474186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1655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 kern="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5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33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0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62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28282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Titel der Präsentation</a:t>
            </a:r>
          </a:p>
          <a:p>
            <a:pPr>
              <a:defRPr/>
            </a:pPr>
            <a:r>
              <a:rPr lang="de-DE" altLang="de-DE"/>
              <a:t>STA | 01. Januar 2015</a:t>
            </a:r>
            <a:endParaRPr lang="de-DE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9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pic>
        <p:nvPicPr>
          <p:cNvPr id="5" name="Picture 26" descr="PowerPoint_Präsentation_Titel_14"/>
          <p:cNvPicPr>
            <a:picLocks noChangeAspect="1" noChangeArrowheads="1"/>
          </p:cNvPicPr>
          <p:nvPr userDrawn="1"/>
        </p:nvPicPr>
        <p:blipFill>
          <a:blip r:embed="rId2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363"/>
            <a:ext cx="9155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6774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23" descr="PowerPoint_Präsentation_Titel_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638425"/>
            <a:ext cx="9155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5465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der Präsentation</a:t>
            </a:r>
          </a:p>
          <a:p>
            <a:pPr>
              <a:defRPr/>
            </a:pPr>
            <a:r>
              <a:rPr lang="de-DE" altLang="de-DE"/>
              <a:t>STA | 01. Januar 2015</a:t>
            </a:r>
            <a:endParaRPr lang="de-DE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2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der Präsentation</a:t>
            </a:r>
          </a:p>
          <a:p>
            <a:pPr>
              <a:defRPr/>
            </a:pPr>
            <a:r>
              <a:rPr lang="de-DE" altLang="de-DE"/>
              <a:t>STA | 01. Januar 2015</a:t>
            </a:r>
            <a:endParaRPr lang="de-DE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48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der Präsentation</a:t>
            </a:r>
          </a:p>
          <a:p>
            <a:pPr>
              <a:defRPr/>
            </a:pPr>
            <a:r>
              <a:rPr lang="de-DE" altLang="de-DE"/>
              <a:t>STA | 01. Januar 2015</a:t>
            </a:r>
            <a:endParaRPr lang="de-DE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164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Titel der Präsentation</a:t>
            </a:r>
          </a:p>
          <a:p>
            <a:pPr>
              <a:defRPr/>
            </a:pPr>
            <a:r>
              <a:rPr lang="de-DE" altLang="de-DE"/>
              <a:t>STA | 01. Januar 2015</a:t>
            </a:r>
            <a:endParaRPr lang="de-DE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8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pic>
        <p:nvPicPr>
          <p:cNvPr id="5" name="Picture 26" descr="PowerPoint_Präsentation_Titel_14"/>
          <p:cNvPicPr>
            <a:picLocks noChangeAspect="1" noChangeArrowheads="1"/>
          </p:cNvPicPr>
          <p:nvPr userDrawn="1"/>
        </p:nvPicPr>
        <p:blipFill>
          <a:blip r:embed="rId2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363"/>
            <a:ext cx="9155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3163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637981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3409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36916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245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586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KVB_Home_11-82_25,44"/>
          <p:cNvPicPr>
            <a:picLocks noChangeAspect="1" noChangeArrowheads="1"/>
          </p:cNvPicPr>
          <p:nvPr userDrawn="1"/>
        </p:nvPicPr>
        <p:blipFill>
          <a:blip r:embed="rId2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91598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838891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41785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946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72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19477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428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568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KVB_Home_11-82_25,44"/>
          <p:cNvPicPr>
            <a:picLocks noChangeAspect="1" noChangeArrowheads="1"/>
          </p:cNvPicPr>
          <p:nvPr userDrawn="1"/>
        </p:nvPicPr>
        <p:blipFill>
          <a:blip r:embed="rId2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91598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33913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981291"/>
      </p:ext>
    </p:extLst>
  </p:cSld>
  <p:clrMapOvr>
    <a:masterClrMapping/>
  </p:clrMapOvr>
  <p:transition advClick="0" advTm="1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9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72625"/>
      </p:ext>
    </p:extLst>
  </p:cSld>
  <p:clrMapOvr>
    <a:masterClrMapping/>
  </p:clrMapOvr>
  <p:transition advClick="0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047826"/>
      </p:ext>
    </p:extLst>
  </p:cSld>
  <p:clrMapOvr>
    <a:masterClrMapping/>
  </p:clrMapOvr>
  <p:transition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482130"/>
      </p:ext>
    </p:extLst>
  </p:cSld>
  <p:clrMapOvr>
    <a:masterClrMapping/>
  </p:clrMapOvr>
  <p:transition advClick="0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551096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89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361093"/>
      </p:ext>
    </p:extLst>
  </p:cSld>
  <p:clrMapOvr>
    <a:masterClrMapping/>
  </p:clrMapOvr>
  <p:transition advClick="0" advTm="1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593903"/>
      </p:ext>
    </p:extLst>
  </p:cSld>
  <p:clrMapOvr>
    <a:masterClrMapping/>
  </p:clrMapOvr>
  <p:transition advClick="0" advTm="1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573224"/>
      </p:ext>
    </p:extLst>
  </p:cSld>
  <p:clrMapOvr>
    <a:masterClrMapping/>
  </p:clrMapOvr>
  <p:transition advClick="0" advTm="1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8274724"/>
      </p:ext>
    </p:extLst>
  </p:cSld>
  <p:clrMapOvr>
    <a:masterClrMapping/>
  </p:clrMapOvr>
  <p:transition advClick="0" advTm="1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4559372"/>
      </p:ext>
    </p:extLst>
  </p:cSld>
  <p:clrMapOvr>
    <a:masterClrMapping/>
  </p:clrMapOvr>
  <p:transition advClick="0" advTm="1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09017"/>
      </p:ext>
    </p:extLst>
  </p:cSld>
  <p:clrMapOvr>
    <a:masterClrMapping/>
  </p:clrMapOvr>
  <p:transition advClick="0" advTm="1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94400" y="381000"/>
            <a:ext cx="1800225" cy="5448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3725" y="381000"/>
            <a:ext cx="5248275" cy="5448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692183"/>
      </p:ext>
    </p:extLst>
  </p:cSld>
  <p:clrMapOvr>
    <a:masterClrMapping/>
  </p:clrMapOvr>
  <p:transition advClick="0" advTm="1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893767"/>
      </p:ext>
    </p:extLst>
  </p:cSld>
  <p:clrMapOvr>
    <a:masterClrMapping/>
  </p:clrMapOvr>
  <p:transition advClick="0" advTm="1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93725" y="1087438"/>
            <a:ext cx="7200900" cy="4741862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520238887"/>
      </p:ext>
    </p:extLst>
  </p:cSld>
  <p:clrMapOvr>
    <a:masterClrMapping/>
  </p:clrMapOvr>
  <p:transition advClick="0" advTm="1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68717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525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7409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2194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14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65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KVB_Home_11-82_25,44"/>
          <p:cNvPicPr>
            <a:picLocks noChangeAspect="1" noChangeArrowheads="1"/>
          </p:cNvPicPr>
          <p:nvPr userDrawn="1"/>
        </p:nvPicPr>
        <p:blipFill>
          <a:blip r:embed="rId2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91598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20275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43023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2762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8518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78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192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pic>
        <p:nvPicPr>
          <p:cNvPr id="5" name="Picture 26" descr="PowerPoint_Präsentation_Titel_14"/>
          <p:cNvPicPr>
            <a:picLocks noChangeAspect="1" noChangeArrowheads="1"/>
          </p:cNvPicPr>
          <p:nvPr userDrawn="1"/>
        </p:nvPicPr>
        <p:blipFill>
          <a:blip r:embed="rId2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363"/>
            <a:ext cx="915511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722254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KVB_Home_11-82_25,44"/>
          <p:cNvPicPr>
            <a:picLocks noChangeAspect="1" noChangeArrowheads="1"/>
          </p:cNvPicPr>
          <p:nvPr userDrawn="1"/>
        </p:nvPicPr>
        <p:blipFill>
          <a:blip r:embed="rId2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91598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846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63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99041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1279622"/>
            <a:ext cx="7200900" cy="4667953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78722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Inhalten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93724" y="1279606"/>
            <a:ext cx="3888000" cy="4675920"/>
          </a:xfrm>
        </p:spPr>
        <p:txBody>
          <a:bodyPr/>
          <a:lstStyle>
            <a:lvl1pPr eaLnBrk="1" hangingPunct="1">
              <a:spcBef>
                <a:spcPct val="100000"/>
              </a:spcBef>
              <a:defRPr/>
            </a:lvl1pPr>
            <a:lvl2pPr marL="719138" indent="-273050" eaLnBrk="1" hangingPunct="1">
              <a:defRPr/>
            </a:lvl2pPr>
            <a:lvl3pPr marL="1165225" eaLnBrk="1" hangingPunct="1">
              <a:defRPr/>
            </a:lvl3pPr>
          </a:lstStyle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4814543" y="1279605"/>
            <a:ext cx="3888000" cy="4675921"/>
          </a:xfrm>
        </p:spPr>
        <p:txBody>
          <a:bodyPr/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542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7" y="1280159"/>
            <a:ext cx="3888000" cy="7522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7" y="2107095"/>
            <a:ext cx="3888000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24360" y="1280159"/>
            <a:ext cx="3887788" cy="75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24356" y="2107095"/>
            <a:ext cx="3887788" cy="38484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29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67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KVB_Home_11-82_25,44"/>
          <p:cNvPicPr>
            <a:picLocks noChangeAspect="1" noChangeArrowheads="1"/>
          </p:cNvPicPr>
          <p:nvPr userDrawn="1"/>
        </p:nvPicPr>
        <p:blipFill>
          <a:blip r:embed="rId2">
            <a:lum bright="6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91598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3000" dirty="0" smtClean="0">
              <a:solidFill>
                <a:srgbClr val="0072B7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 rot="16200000">
            <a:off x="-284957" y="6161882"/>
            <a:ext cx="84296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500" kern="0" dirty="0">
                <a:solidFill>
                  <a:srgbClr val="828282"/>
                </a:solidFill>
              </a:rPr>
              <a:t>iStockphoto.com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27075" y="6286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lang="de-DE" altLang="de-DE" sz="3000" b="1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34785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64"/>
            </a:lvl1pPr>
            <a:lvl2pPr marL="431189" indent="0" algn="ctr">
              <a:buNone/>
              <a:defRPr sz="1886"/>
            </a:lvl2pPr>
            <a:lvl3pPr marL="862378" indent="0" algn="ctr">
              <a:buNone/>
              <a:defRPr sz="1698"/>
            </a:lvl3pPr>
            <a:lvl4pPr marL="1293567" indent="0" algn="ctr">
              <a:buNone/>
              <a:defRPr sz="1509"/>
            </a:lvl4pPr>
            <a:lvl5pPr marL="1724756" indent="0" algn="ctr">
              <a:buNone/>
              <a:defRPr sz="1509"/>
            </a:lvl5pPr>
            <a:lvl6pPr marL="2155945" indent="0" algn="ctr">
              <a:buNone/>
              <a:defRPr sz="1509"/>
            </a:lvl6pPr>
            <a:lvl7pPr marL="2587134" indent="0" algn="ctr">
              <a:buNone/>
              <a:defRPr sz="1509"/>
            </a:lvl7pPr>
            <a:lvl8pPr marL="3018323" indent="0" algn="ctr">
              <a:buNone/>
              <a:defRPr sz="1509"/>
            </a:lvl8pPr>
            <a:lvl9pPr marL="3449512" indent="0" algn="ctr">
              <a:buNone/>
              <a:defRPr sz="1509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2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59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65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64">
                <a:solidFill>
                  <a:schemeClr val="tx1"/>
                </a:solidFill>
              </a:defRPr>
            </a:lvl1pPr>
            <a:lvl2pPr marL="431189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2378" indent="0">
              <a:buNone/>
              <a:defRPr sz="1698">
                <a:solidFill>
                  <a:schemeClr val="tx1">
                    <a:tint val="75000"/>
                  </a:schemeClr>
                </a:solidFill>
              </a:defRPr>
            </a:lvl3pPr>
            <a:lvl4pPr marL="1293567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4pPr>
            <a:lvl5pPr marL="1724756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5pPr>
            <a:lvl6pPr marL="2155945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6pPr>
            <a:lvl7pPr marL="2587134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7pPr>
            <a:lvl8pPr marL="301832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8pPr>
            <a:lvl9pPr marL="3449512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7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8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4" b="1"/>
            </a:lvl1pPr>
            <a:lvl2pPr marL="431189" indent="0">
              <a:buNone/>
              <a:defRPr sz="1886" b="1"/>
            </a:lvl2pPr>
            <a:lvl3pPr marL="862378" indent="0">
              <a:buNone/>
              <a:defRPr sz="1698" b="1"/>
            </a:lvl3pPr>
            <a:lvl4pPr marL="1293567" indent="0">
              <a:buNone/>
              <a:defRPr sz="1509" b="1"/>
            </a:lvl4pPr>
            <a:lvl5pPr marL="1724756" indent="0">
              <a:buNone/>
              <a:defRPr sz="1509" b="1"/>
            </a:lvl5pPr>
            <a:lvl6pPr marL="2155945" indent="0">
              <a:buNone/>
              <a:defRPr sz="1509" b="1"/>
            </a:lvl6pPr>
            <a:lvl7pPr marL="2587134" indent="0">
              <a:buNone/>
              <a:defRPr sz="1509" b="1"/>
            </a:lvl7pPr>
            <a:lvl8pPr marL="3018323" indent="0">
              <a:buNone/>
              <a:defRPr sz="1509" b="1"/>
            </a:lvl8pPr>
            <a:lvl9pPr marL="3449512" indent="0">
              <a:buNone/>
              <a:defRPr sz="150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4" b="1"/>
            </a:lvl1pPr>
            <a:lvl2pPr marL="431189" indent="0">
              <a:buNone/>
              <a:defRPr sz="1886" b="1"/>
            </a:lvl2pPr>
            <a:lvl3pPr marL="862378" indent="0">
              <a:buNone/>
              <a:defRPr sz="1698" b="1"/>
            </a:lvl3pPr>
            <a:lvl4pPr marL="1293567" indent="0">
              <a:buNone/>
              <a:defRPr sz="1509" b="1"/>
            </a:lvl4pPr>
            <a:lvl5pPr marL="1724756" indent="0">
              <a:buNone/>
              <a:defRPr sz="1509" b="1"/>
            </a:lvl5pPr>
            <a:lvl6pPr marL="2155945" indent="0">
              <a:buNone/>
              <a:defRPr sz="1509" b="1"/>
            </a:lvl6pPr>
            <a:lvl7pPr marL="2587134" indent="0">
              <a:buNone/>
              <a:defRPr sz="1509" b="1"/>
            </a:lvl7pPr>
            <a:lvl8pPr marL="3018323" indent="0">
              <a:buNone/>
              <a:defRPr sz="1509" b="1"/>
            </a:lvl8pPr>
            <a:lvl9pPr marL="3449512" indent="0">
              <a:buNone/>
              <a:defRPr sz="150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8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4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1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018"/>
            </a:lvl1pPr>
            <a:lvl2pPr>
              <a:defRPr sz="2641"/>
            </a:lvl2pPr>
            <a:lvl3pPr>
              <a:defRPr sz="2264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1189" indent="0">
              <a:buNone/>
              <a:defRPr sz="1320"/>
            </a:lvl2pPr>
            <a:lvl3pPr marL="862378" indent="0">
              <a:buNone/>
              <a:defRPr sz="1132"/>
            </a:lvl3pPr>
            <a:lvl4pPr marL="1293567" indent="0">
              <a:buNone/>
              <a:defRPr sz="943"/>
            </a:lvl4pPr>
            <a:lvl5pPr marL="1724756" indent="0">
              <a:buNone/>
              <a:defRPr sz="943"/>
            </a:lvl5pPr>
            <a:lvl6pPr marL="2155945" indent="0">
              <a:buNone/>
              <a:defRPr sz="943"/>
            </a:lvl6pPr>
            <a:lvl7pPr marL="2587134" indent="0">
              <a:buNone/>
              <a:defRPr sz="943"/>
            </a:lvl7pPr>
            <a:lvl8pPr marL="3018323" indent="0">
              <a:buNone/>
              <a:defRPr sz="943"/>
            </a:lvl8pPr>
            <a:lvl9pPr marL="3449512" indent="0">
              <a:buNone/>
              <a:defRPr sz="94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9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8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018"/>
            </a:lvl1pPr>
            <a:lvl2pPr marL="431189" indent="0">
              <a:buNone/>
              <a:defRPr sz="2641"/>
            </a:lvl2pPr>
            <a:lvl3pPr marL="862378" indent="0">
              <a:buNone/>
              <a:defRPr sz="2264"/>
            </a:lvl3pPr>
            <a:lvl4pPr marL="1293567" indent="0">
              <a:buNone/>
              <a:defRPr sz="1886"/>
            </a:lvl4pPr>
            <a:lvl5pPr marL="1724756" indent="0">
              <a:buNone/>
              <a:defRPr sz="1886"/>
            </a:lvl5pPr>
            <a:lvl6pPr marL="2155945" indent="0">
              <a:buNone/>
              <a:defRPr sz="1886"/>
            </a:lvl6pPr>
            <a:lvl7pPr marL="2587134" indent="0">
              <a:buNone/>
              <a:defRPr sz="1886"/>
            </a:lvl7pPr>
            <a:lvl8pPr marL="3018323" indent="0">
              <a:buNone/>
              <a:defRPr sz="1886"/>
            </a:lvl8pPr>
            <a:lvl9pPr marL="3449512" indent="0">
              <a:buNone/>
              <a:defRPr sz="1886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1189" indent="0">
              <a:buNone/>
              <a:defRPr sz="1320"/>
            </a:lvl2pPr>
            <a:lvl3pPr marL="862378" indent="0">
              <a:buNone/>
              <a:defRPr sz="1132"/>
            </a:lvl3pPr>
            <a:lvl4pPr marL="1293567" indent="0">
              <a:buNone/>
              <a:defRPr sz="943"/>
            </a:lvl4pPr>
            <a:lvl5pPr marL="1724756" indent="0">
              <a:buNone/>
              <a:defRPr sz="943"/>
            </a:lvl5pPr>
            <a:lvl6pPr marL="2155945" indent="0">
              <a:buNone/>
              <a:defRPr sz="943"/>
            </a:lvl6pPr>
            <a:lvl7pPr marL="2587134" indent="0">
              <a:buNone/>
              <a:defRPr sz="943"/>
            </a:lvl7pPr>
            <a:lvl8pPr marL="3018323" indent="0">
              <a:buNone/>
              <a:defRPr sz="943"/>
            </a:lvl8pPr>
            <a:lvl9pPr marL="3449512" indent="0">
              <a:buNone/>
              <a:defRPr sz="943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8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69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064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9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09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42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037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73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3725" y="1087438"/>
            <a:ext cx="3524250" cy="47418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70375" y="1087438"/>
            <a:ext cx="3524250" cy="22939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70375" y="3533775"/>
            <a:ext cx="3524250" cy="2295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61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93725" y="381000"/>
            <a:ext cx="7200900" cy="5448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1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5" y="381000"/>
            <a:ext cx="7046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93725" y="1087438"/>
            <a:ext cx="7200900" cy="474186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5476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de-DE" kern="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5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88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6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KVB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spect="1" noChangeArrowheads="1"/>
          </p:cNvSpPr>
          <p:nvPr userDrawn="1"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rgbClr val="002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pic>
        <p:nvPicPr>
          <p:cNvPr id="4" name="Picture 17" descr="KVB_Home_11-82_25,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2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5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98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41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3571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3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30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94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3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70CC024-D39E-4EB1-B06B-403E45082597}" type="slidenum">
              <a:rPr lang="de-DE" altLang="de-DE" sz="1700" b="1" smtClean="0">
                <a:solidFill>
                  <a:schemeClr val="accent2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9" descr="KVB_Signet_positiv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593725" y="63706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080" r:id="rId3"/>
    <p:sldLayoutId id="2147484081" r:id="rId4"/>
    <p:sldLayoutId id="2147484082" r:id="rId5"/>
    <p:sldLayoutId id="2147484127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72B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E2B7975-7F14-4178-BE65-E62FDA9F2293}" type="slidenum">
              <a:rPr lang="de-DE" altLang="de-DE" sz="1700" b="1" smtClean="0">
                <a:solidFill>
                  <a:srgbClr val="0072B7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smtClean="0">
              <a:solidFill>
                <a:srgbClr val="0072B7"/>
              </a:solidFill>
            </a:endParaRPr>
          </a:p>
        </p:txBody>
      </p:sp>
      <p:pic>
        <p:nvPicPr>
          <p:cNvPr id="10248" name="Picture 9" descr="KVB_Signet_positiv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21" r:id="rId2"/>
    <p:sldLayoutId id="2147484122" r:id="rId3"/>
    <p:sldLayoutId id="2147484123" r:id="rId4"/>
    <p:sldLayoutId id="2147484124" r:id="rId5"/>
    <p:sldLayoutId id="214748415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baseline="-25000" dirty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US" baseline="-25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aseline="-25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baseline="-25000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baseline="-25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iming>
    <p:tnLst>
      <p:par>
        <p:cTn id="1" dur="indefinite" restart="never" nodeType="tmRoot"/>
      </p:par>
    </p:tnLst>
  </p:timing>
  <p:txStyles>
    <p:titleStyle>
      <a:lvl1pPr algn="l" defTabSz="862378" rtl="0" eaLnBrk="1" latinLnBrk="0" hangingPunct="1">
        <a:lnSpc>
          <a:spcPct val="90000"/>
        </a:lnSpc>
        <a:spcBef>
          <a:spcPct val="0"/>
        </a:spcBef>
        <a:buNone/>
        <a:defRPr sz="4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595" indent="-215595" algn="l" defTabSz="862378" rtl="0" eaLnBrk="1" latinLnBrk="0" hangingPunct="1">
        <a:lnSpc>
          <a:spcPct val="90000"/>
        </a:lnSpc>
        <a:spcBef>
          <a:spcPts val="943"/>
        </a:spcBef>
        <a:buFont typeface="Arial" panose="020B0604020202020204" pitchFamily="34" charset="0"/>
        <a:buChar char="•"/>
        <a:defRPr sz="2641" kern="1200">
          <a:solidFill>
            <a:schemeClr val="tx1"/>
          </a:solidFill>
          <a:latin typeface="+mn-lt"/>
          <a:ea typeface="+mn-ea"/>
          <a:cs typeface="+mn-cs"/>
        </a:defRPr>
      </a:lvl1pPr>
      <a:lvl2pPr marL="646784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4" kern="1200">
          <a:solidFill>
            <a:schemeClr val="tx1"/>
          </a:solidFill>
          <a:latin typeface="+mn-lt"/>
          <a:ea typeface="+mn-ea"/>
          <a:cs typeface="+mn-cs"/>
        </a:defRPr>
      </a:lvl2pPr>
      <a:lvl3pPr marL="1077973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9162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940351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5pPr>
      <a:lvl6pPr marL="2371539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802729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233918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665107" indent="-215595" algn="l" defTabSz="86237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31189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862378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3pPr>
      <a:lvl4pPr marL="1293567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724756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5pPr>
      <a:lvl6pPr marL="2155945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587134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018323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449512" algn="l" defTabSz="862378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bearbeiten, Zeilenabstand 1; nach Absatz 0,8</a:t>
            </a:r>
            <a:br>
              <a:rPr lang="de-DE" altLang="de-DE" dirty="0" smtClean="0"/>
            </a:br>
            <a:r>
              <a:rPr lang="de-DE" altLang="de-DE" dirty="0" smtClean="0"/>
              <a:t>Unterzeile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</p:txBody>
      </p:sp>
      <p:sp>
        <p:nvSpPr>
          <p:cNvPr id="3076" name="Rectangle 4"/>
          <p:cNvSpPr>
            <a:spLocks noChangeAspect="1" noChangeArrowheads="1"/>
          </p:cNvSpPr>
          <p:nvPr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72B6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2775" y="6380163"/>
            <a:ext cx="70215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de-DE" altLang="de-DE" sz="900" dirty="0">
                <a:solidFill>
                  <a:srgbClr val="777777"/>
                </a:solidFill>
              </a:rPr>
              <a:t>Gründer- und Abgeberforum</a:t>
            </a:r>
          </a:p>
          <a:p>
            <a:pPr algn="l" eaLnBrk="1" hangingPunct="1"/>
            <a:r>
              <a:rPr lang="de-DE" altLang="de-DE" sz="900" dirty="0" smtClean="0">
                <a:solidFill>
                  <a:srgbClr val="777777"/>
                </a:solidFill>
              </a:rPr>
              <a:t>Simone Kutzner, Franz Ferstl | 09.11.2019</a:t>
            </a:r>
            <a:endParaRPr lang="de-DE" altLang="de-DE" sz="900" dirty="0">
              <a:solidFill>
                <a:srgbClr val="777777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5B7AF76-14DB-40BB-8E1B-2EC74279ECEF}" type="slidenum">
              <a:rPr lang="de-DE" altLang="de-DE" sz="1700" b="1">
                <a:solidFill>
                  <a:srgbClr val="0072B6"/>
                </a:solidFill>
              </a:rPr>
              <a:pPr algn="r" eaLnBrk="1" hangingPunct="1"/>
              <a:t>‹Nr.›</a:t>
            </a:fld>
            <a:endParaRPr lang="de-DE" altLang="de-DE" sz="1700" b="1" dirty="0">
              <a:solidFill>
                <a:srgbClr val="0072B6"/>
              </a:solidFill>
            </a:endParaRPr>
          </a:p>
        </p:txBody>
      </p:sp>
      <p:pic>
        <p:nvPicPr>
          <p:cNvPr id="3081" name="Picture 9" descr="KVB_Signet_positiv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71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636588" indent="-1905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006475" indent="-1905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636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250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596F-D6A5-40D6-924F-E0A8E3289D18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E655-56DC-4A81-9796-056E902C5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bearbeiten, Zeilenabstand 1; nach Absatz 0,8</a:t>
            </a:r>
            <a:br>
              <a:rPr lang="de-DE" altLang="de-DE" dirty="0" smtClean="0"/>
            </a:br>
            <a:r>
              <a:rPr lang="de-DE" altLang="de-DE" dirty="0" smtClean="0"/>
              <a:t>Unterzeile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</p:txBody>
      </p:sp>
      <p:sp>
        <p:nvSpPr>
          <p:cNvPr id="3076" name="Rectangle 4"/>
          <p:cNvSpPr>
            <a:spLocks noChangeAspect="1" noChangeArrowheads="1"/>
          </p:cNvSpPr>
          <p:nvPr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72B6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endParaRPr lang="de-DE" altLang="de-DE" sz="1000" dirty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12775" y="6380163"/>
            <a:ext cx="70215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de-DE" altLang="de-DE" sz="900" dirty="0">
                <a:solidFill>
                  <a:srgbClr val="777777"/>
                </a:solidFill>
              </a:rPr>
              <a:t>Gründer- und Abgeberforum</a:t>
            </a:r>
          </a:p>
          <a:p>
            <a:pPr algn="l" eaLnBrk="1" hangingPunct="1"/>
            <a:r>
              <a:rPr lang="de-DE" altLang="de-DE" sz="900" dirty="0" smtClean="0">
                <a:solidFill>
                  <a:srgbClr val="777777"/>
                </a:solidFill>
              </a:rPr>
              <a:t>Simone Kutzner, Franz Ferstl | 09.11.2019</a:t>
            </a:r>
            <a:endParaRPr lang="de-DE" altLang="de-DE" sz="900" dirty="0">
              <a:solidFill>
                <a:srgbClr val="777777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5B7AF76-14DB-40BB-8E1B-2EC74279ECEF}" type="slidenum">
              <a:rPr lang="de-DE" altLang="de-DE" sz="1700" b="1">
                <a:solidFill>
                  <a:srgbClr val="0072B6"/>
                </a:solidFill>
              </a:rPr>
              <a:pPr algn="r" eaLnBrk="1" hangingPunct="1"/>
              <a:t>‹Nr.›</a:t>
            </a:fld>
            <a:endParaRPr lang="de-DE" altLang="de-DE" sz="1700" b="1" dirty="0">
              <a:solidFill>
                <a:srgbClr val="0072B6"/>
              </a:solidFill>
            </a:endParaRPr>
          </a:p>
        </p:txBody>
      </p:sp>
      <p:pic>
        <p:nvPicPr>
          <p:cNvPr id="3081" name="Picture 9" descr="KVB_Signet_positiv_RGB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3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636588" indent="-1905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006475" indent="-1905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636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250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7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>
              <a:solidFill>
                <a:srgbClr val="0072B7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76250"/>
            <a:ext cx="6599238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Vielen Dank</a:t>
            </a:r>
          </a:p>
        </p:txBody>
      </p:sp>
      <p:sp>
        <p:nvSpPr>
          <p:cNvPr id="2053" name="Rectangle 11"/>
          <p:cNvSpPr>
            <a:spLocks noChangeAspect="1" noChangeArrowheads="1"/>
          </p:cNvSpPr>
          <p:nvPr/>
        </p:nvSpPr>
        <p:spPr bwMode="auto">
          <a:xfrm>
            <a:off x="0" y="2565400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2054" name="Picture 14" descr="KVB_Signet_positiv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31800"/>
            <a:ext cx="12160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 descr="KVB_Home_11-82_25,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15987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9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72B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E936113-00D2-4366-91D5-39899CEF98C5}" type="slidenum">
              <a:rPr lang="de-DE" altLang="de-DE" sz="1700" b="1" smtClean="0">
                <a:solidFill>
                  <a:srgbClr val="0072B7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dirty="0" smtClean="0">
              <a:solidFill>
                <a:srgbClr val="0072B7"/>
              </a:solidFill>
            </a:endParaRPr>
          </a:p>
        </p:txBody>
      </p:sp>
      <p:pic>
        <p:nvPicPr>
          <p:cNvPr id="3080" name="Picture 9" descr="KVB_Signet_positiv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593725" y="63706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72B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9796A5F-C4BD-46D5-872F-3C7947B70BE0}" type="slidenum">
              <a:rPr lang="de-DE" altLang="de-DE" sz="1700" b="1" smtClean="0">
                <a:solidFill>
                  <a:srgbClr val="0072B7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dirty="0" smtClean="0">
              <a:solidFill>
                <a:srgbClr val="0072B7"/>
              </a:solidFill>
            </a:endParaRPr>
          </a:p>
        </p:txBody>
      </p:sp>
      <p:pic>
        <p:nvPicPr>
          <p:cNvPr id="4104" name="Picture 9" descr="KVB_Signet_positiv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593725" y="63706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828282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Teilung Mittelbereich München </a:t>
            </a:r>
          </a:p>
          <a:p>
            <a:pPr>
              <a:defRPr/>
            </a:pPr>
            <a:r>
              <a:rPr lang="de-DE" altLang="de-DE"/>
              <a:t>Referat SVS | </a:t>
            </a:r>
            <a:fld id="{40F78C6E-DAD9-4BD9-87AB-878F26D1D186}" type="datetime1">
              <a:rPr lang="de-DE" altLang="de-DE"/>
              <a:pPr>
                <a:defRPr/>
              </a:pPr>
              <a:t>17.09.2021</a:t>
            </a:fld>
            <a:endParaRPr lang="de-DE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72B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2775" y="6380163"/>
            <a:ext cx="70215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 smtClean="0">
                <a:solidFill>
                  <a:srgbClr val="828282"/>
                </a:solidFill>
              </a:rPr>
              <a:t>Briefing Landesausschusssitzung</a:t>
            </a:r>
          </a:p>
          <a:p>
            <a:pPr eaLnBrk="1" hangingPunct="1">
              <a:defRPr/>
            </a:pPr>
            <a:fld id="{5C7E56F1-24B3-4E3D-B68D-F2884DB7FD03}" type="datetime4">
              <a:rPr lang="de-DE" altLang="de-DE" sz="900" smtClean="0">
                <a:solidFill>
                  <a:srgbClr val="828282"/>
                </a:solidFill>
              </a:rPr>
              <a:pPr eaLnBrk="1" hangingPunct="1">
                <a:defRPr/>
              </a:pPr>
              <a:t>17. September 2021</a:t>
            </a:fld>
            <a:endParaRPr lang="de-DE" altLang="de-DE" sz="900" dirty="0" smtClean="0">
              <a:solidFill>
                <a:srgbClr val="828282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8E74B07-BCCA-42DD-B469-5540799F9C9D}" type="slidenum">
              <a:rPr lang="de-DE" altLang="de-DE" sz="1700" b="1" smtClean="0">
                <a:solidFill>
                  <a:srgbClr val="0072B7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smtClean="0">
              <a:solidFill>
                <a:srgbClr val="0072B7"/>
              </a:solidFill>
            </a:endParaRPr>
          </a:p>
        </p:txBody>
      </p:sp>
      <p:pic>
        <p:nvPicPr>
          <p:cNvPr id="5129" name="Picture 9" descr="KVB_Signet_positiv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085" r:id="rId2"/>
    <p:sldLayoutId id="2147484086" r:id="rId3"/>
    <p:sldLayoutId id="2147484087" r:id="rId4"/>
    <p:sldLayoutId id="2147484088" r:id="rId5"/>
    <p:sldLayoutId id="214748414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72B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D539604-05D9-4C5D-9AF4-256FE0D3396E}" type="slidenum">
              <a:rPr lang="de-DE" altLang="de-DE" sz="1700" b="1" smtClean="0">
                <a:solidFill>
                  <a:srgbClr val="0072B7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smtClean="0">
              <a:solidFill>
                <a:srgbClr val="0072B7"/>
              </a:solidFill>
            </a:endParaRPr>
          </a:p>
        </p:txBody>
      </p:sp>
      <p:pic>
        <p:nvPicPr>
          <p:cNvPr id="6152" name="Picture 9" descr="KVB_Signet_positiv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089" r:id="rId2"/>
    <p:sldLayoutId id="2147484090" r:id="rId3"/>
    <p:sldLayoutId id="2147484091" r:id="rId4"/>
    <p:sldLayoutId id="2147484092" r:id="rId5"/>
    <p:sldLayoutId id="2147484143" r:id="rId6"/>
    <p:sldLayoutId id="2147484144" r:id="rId7"/>
    <p:sldLayoutId id="214748409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bearbeiten, Zeilenabstand 1; nach Absatz 0,8</a:t>
            </a:r>
            <a:br>
              <a:rPr lang="de-DE" altLang="de-DE" smtClean="0"/>
            </a:br>
            <a:r>
              <a:rPr lang="de-DE" altLang="de-DE" smtClean="0"/>
              <a:t>Unterzeile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smtClean="0">
              <a:solidFill>
                <a:srgbClr val="0072B6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sz="1000" smtClean="0">
              <a:solidFill>
                <a:srgbClr val="00000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17CA4F2-D554-42D8-A695-47400FC54C24}" type="slidenum">
              <a:rPr lang="de-DE" sz="1700" b="1" smtClean="0">
                <a:solidFill>
                  <a:srgbClr val="0072B6"/>
                </a:solidFill>
              </a:rPr>
              <a:pPr algn="r" eaLnBrk="1" hangingPunct="1">
                <a:defRPr/>
              </a:pPr>
              <a:t>‹Nr.›</a:t>
            </a:fld>
            <a:endParaRPr lang="de-DE" sz="1700" b="1" smtClean="0">
              <a:solidFill>
                <a:srgbClr val="0072B6"/>
              </a:solidFill>
            </a:endParaRPr>
          </a:p>
        </p:txBody>
      </p:sp>
      <p:pic>
        <p:nvPicPr>
          <p:cNvPr id="7176" name="Picture 9" descr="KVB_Signet_positiv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</p:sldLayoutIdLst>
  <p:transition advClick="0" advTm="1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636588" indent="-1905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006475" indent="-190500" algn="l" rtl="0" eaLnBrk="0" fontAlgn="base" hangingPunct="0">
        <a:spcBef>
          <a:spcPct val="0"/>
        </a:spcBef>
        <a:spcAft>
          <a:spcPct val="80000"/>
        </a:spcAft>
        <a:buClr>
          <a:schemeClr val="accent2"/>
        </a:buClr>
        <a:buFont typeface="Wingdings" panose="05000000000000000000" pitchFamily="2" charset="2"/>
        <a:buChar char="n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636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250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72B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2775" y="6380163"/>
            <a:ext cx="70215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smtClean="0">
                <a:solidFill>
                  <a:srgbClr val="828282"/>
                </a:solidFill>
              </a:rPr>
              <a:t>Titel der Präsentation</a:t>
            </a:r>
          </a:p>
          <a:p>
            <a:pPr eaLnBrk="1" hangingPunct="1">
              <a:defRPr/>
            </a:pPr>
            <a:r>
              <a:rPr lang="de-DE" altLang="de-DE" sz="900" smtClean="0">
                <a:solidFill>
                  <a:srgbClr val="828282"/>
                </a:solidFill>
              </a:rPr>
              <a:t>Referent | </a:t>
            </a:r>
            <a:fld id="{5C7E56F1-24B3-4E3D-B68D-F2884DB7FD03}" type="datetime4">
              <a:rPr lang="de-DE" altLang="de-DE" sz="900" smtClean="0">
                <a:solidFill>
                  <a:srgbClr val="828282"/>
                </a:solidFill>
              </a:rPr>
              <a:pPr eaLnBrk="1" hangingPunct="1">
                <a:defRPr/>
              </a:pPr>
              <a:t>17. September 2021</a:t>
            </a:fld>
            <a:endParaRPr lang="de-DE" altLang="de-DE" sz="900" smtClean="0">
              <a:solidFill>
                <a:srgbClr val="828282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AA2B838-DFE0-45BB-ABB5-BF671B416E6B}" type="slidenum">
              <a:rPr lang="de-DE" altLang="de-DE" sz="1700" b="1" smtClean="0">
                <a:solidFill>
                  <a:srgbClr val="0072B7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smtClean="0">
              <a:solidFill>
                <a:srgbClr val="0072B7"/>
              </a:solidFill>
            </a:endParaRPr>
          </a:p>
        </p:txBody>
      </p:sp>
      <p:pic>
        <p:nvPicPr>
          <p:cNvPr id="8201" name="Picture 9" descr="KVB_Signet_positiv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09" r:id="rId2"/>
    <p:sldLayoutId id="2147484110" r:id="rId3"/>
    <p:sldLayoutId id="2147484111" r:id="rId4"/>
    <p:sldLayoutId id="2147484112" r:id="rId5"/>
    <p:sldLayoutId id="214748414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81000"/>
            <a:ext cx="7046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087438"/>
            <a:ext cx="72009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Erste Ebene, 18 Punkt, Zeilenabstand 1; vor Absatz 0,8 Zeile</a:t>
            </a:r>
          </a:p>
          <a:p>
            <a:pPr lvl="1"/>
            <a:r>
              <a:rPr lang="de-DE" altLang="de-DE" smtClean="0"/>
              <a:t>Zweite Ebene, 16 Punkt, Zeilenabstand 1, vor Absatz 0,4 Zeile   Beispiel Beispiel Beispiel </a:t>
            </a:r>
          </a:p>
          <a:p>
            <a:pPr lvl="2"/>
            <a:r>
              <a:rPr lang="de-DE" altLang="de-DE" smtClean="0"/>
              <a:t>Dritte Ebene, 16 Punkt, Zeilenabstand 1, vor Absatz 0,4 Unterzeile</a:t>
            </a:r>
          </a:p>
        </p:txBody>
      </p:sp>
      <p:sp>
        <p:nvSpPr>
          <p:cNvPr id="1028" name="Rectangle 4"/>
          <p:cNvSpPr>
            <a:spLocks noChangeAspect="1" noChangeArrowheads="1"/>
          </p:cNvSpPr>
          <p:nvPr userDrawn="1"/>
        </p:nvSpPr>
        <p:spPr bwMode="auto">
          <a:xfrm>
            <a:off x="0" y="6092825"/>
            <a:ext cx="9144000" cy="904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8153400" y="63246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>
              <a:solidFill>
                <a:srgbClr val="0072B7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57638" y="6329363"/>
            <a:ext cx="21383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34988" y="6342063"/>
            <a:ext cx="70215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900" dirty="0" smtClean="0">
              <a:solidFill>
                <a:srgbClr val="828282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59788" y="6172200"/>
            <a:ext cx="47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80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570B4074-2804-4455-A8C3-23D241A3FC85}" type="slidenum">
              <a:rPr lang="de-DE" altLang="de-DE" sz="1700" b="1" smtClean="0">
                <a:solidFill>
                  <a:srgbClr val="0072B7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700" b="1" smtClean="0">
              <a:solidFill>
                <a:srgbClr val="0072B7"/>
              </a:solidFill>
            </a:endParaRPr>
          </a:p>
        </p:txBody>
      </p:sp>
      <p:pic>
        <p:nvPicPr>
          <p:cNvPr id="9225" name="Picture 9" descr="KVB_Signet_positiv_RG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2738"/>
            <a:ext cx="996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13" r:id="rId2"/>
    <p:sldLayoutId id="2147484114" r:id="rId3"/>
    <p:sldLayoutId id="2147484115" r:id="rId4"/>
    <p:sldLayoutId id="2147484116" r:id="rId5"/>
    <p:sldLayoutId id="2147484148" r:id="rId6"/>
    <p:sldLayoutId id="2147484120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66700" indent="-266700" algn="l" rtl="0" eaLnBrk="0" fontAlgn="base" hangingPunct="0">
        <a:spcBef>
          <a:spcPct val="8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63638" indent="-2667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33525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3" indent="-190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b.de/praxis/online-angebote/niederlassungssuch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b.de/praxis/online-angebote/niederlassungssuch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b.de/praxis/online-angebote/niederlassungssuch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b.de/praxis/online-angebote/niederlassungssuch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b.de/praxis/online-angebote/niederlassungssuch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Relationship Id="rId6" Type="http://schemas.openxmlformats.org/officeDocument/2006/relationships/hyperlink" Target="http://www.kvb.de/praxis/finanzielle-foerdermoeglichkeiten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b.de/praxis/niederlassung/finanzielle-foerdermoeglichkeiten/regionale-finanzielle-foerderunge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b.de/praxis/niederlassung/finanzielle-foerdermoeglichkeit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www.aerzteportal.bayern.de/fachinformationen/foerderprogramm/niederlassung_hausaerzte-_aendl_raum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-Arbeitsblatt1.xls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b.de/ueber-uns/versorgungsatla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10551" y="560265"/>
            <a:ext cx="7264401" cy="1042988"/>
          </a:xfrm>
          <a:noFill/>
        </p:spPr>
        <p:txBody>
          <a:bodyPr anchor="t"/>
          <a:lstStyle/>
          <a:p>
            <a:pPr>
              <a:lnSpc>
                <a:spcPct val="130000"/>
              </a:lnSpc>
              <a:spcBef>
                <a:spcPct val="80000"/>
              </a:spcBef>
            </a:pPr>
            <a:r>
              <a:rPr lang="de-DE" sz="2400" dirty="0" smtClean="0"/>
              <a:t>Aktuelle Versorgungssituation in Donau-Wald</a:t>
            </a:r>
            <a:br>
              <a:rPr lang="de-DE" sz="2400" dirty="0" smtClean="0"/>
            </a:br>
            <a:r>
              <a:rPr lang="de-DE" altLang="de-DE" sz="2000" dirty="0" smtClean="0">
                <a:solidFill>
                  <a:schemeClr val="tx2"/>
                </a:solidFill>
              </a:rPr>
              <a:t>Regionaler Planungsverband Donau-Wald</a:t>
            </a:r>
            <a:r>
              <a:rPr lang="de-DE" sz="2000" dirty="0">
                <a:solidFill>
                  <a:schemeClr val="tx2"/>
                </a:solidFill>
              </a:rPr>
              <a:t/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altLang="de-DE" sz="2000" dirty="0" smtClean="0">
              <a:solidFill>
                <a:schemeClr val="tx2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574674" y="1915145"/>
            <a:ext cx="66722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27088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50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43063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344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de-DE" altLang="de-DE" sz="1600" dirty="0" smtClean="0">
                <a:solidFill>
                  <a:schemeClr val="tx2"/>
                </a:solidFill>
              </a:rPr>
              <a:t>Referenten: Simone Kutzner, Lisa Huschke </a:t>
            </a:r>
            <a:endParaRPr lang="de-DE" altLang="de-DE" sz="1600" dirty="0">
              <a:solidFill>
                <a:schemeClr val="tx2"/>
              </a:solidFill>
            </a:endParaRP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de-DE" altLang="de-DE" sz="1600" dirty="0">
                <a:solidFill>
                  <a:schemeClr val="tx2"/>
                </a:solidFill>
              </a:rPr>
              <a:t>Datum</a:t>
            </a:r>
            <a:r>
              <a:rPr lang="de-DE" altLang="de-DE" sz="1600" dirty="0" smtClean="0">
                <a:solidFill>
                  <a:schemeClr val="tx2"/>
                </a:solidFill>
              </a:rPr>
              <a:t>: 24. September 2021</a:t>
            </a:r>
            <a:endParaRPr lang="de-DE" altLang="de-D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81000"/>
            <a:ext cx="7100416" cy="673582"/>
          </a:xfrm>
        </p:spPr>
        <p:txBody>
          <a:bodyPr/>
          <a:lstStyle/>
          <a:p>
            <a:pPr eaLnBrk="1" hangingPunct="1"/>
            <a:r>
              <a:rPr lang="de-DE" altLang="de-DE" sz="2000" dirty="0" smtClean="0"/>
              <a:t>Versorgungsatlas</a:t>
            </a:r>
            <a:br>
              <a:rPr lang="de-DE" altLang="de-DE" sz="2000" dirty="0" smtClean="0"/>
            </a:br>
            <a:r>
              <a:rPr lang="de-DE" altLang="de-DE" sz="2000" dirty="0" smtClean="0">
                <a:solidFill>
                  <a:schemeClr val="tx2"/>
                </a:solidFill>
              </a:rPr>
              <a:t>Hausärztliche Versorgung - HÄP </a:t>
            </a:r>
            <a:r>
              <a:rPr lang="de-DE" altLang="de-DE" sz="2000" dirty="0" err="1" smtClean="0">
                <a:solidFill>
                  <a:schemeClr val="tx2"/>
                </a:solidFill>
              </a:rPr>
              <a:t>Wiesenfelden</a:t>
            </a:r>
            <a:endParaRPr lang="de-DE" altLang="de-DE" sz="2000" dirty="0" smtClean="0">
              <a:solidFill>
                <a:schemeClr val="tx2"/>
              </a:solidFill>
            </a:endParaRPr>
          </a:p>
        </p:txBody>
      </p:sp>
      <p:sp>
        <p:nvSpPr>
          <p:cNvPr id="58373" name="Textfeld 4"/>
          <p:cNvSpPr txBox="1">
            <a:spLocks noChangeArrowheads="1"/>
          </p:cNvSpPr>
          <p:nvPr/>
        </p:nvSpPr>
        <p:spPr bwMode="auto">
          <a:xfrm>
            <a:off x="7477125" y="6021388"/>
            <a:ext cx="12096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900"/>
              <a:t>Stand: 30.01.2018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15848"/>
          <a:stretch/>
        </p:blipFill>
        <p:spPr>
          <a:xfrm>
            <a:off x="5202862" y="1709265"/>
            <a:ext cx="3475529" cy="16603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4083" t="2487" r="21767" b="9757"/>
          <a:stretch/>
        </p:blipFill>
        <p:spPr>
          <a:xfrm>
            <a:off x="165821" y="1581741"/>
            <a:ext cx="4654487" cy="41555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503" y="3770117"/>
            <a:ext cx="4392249" cy="22512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804" y="3867674"/>
            <a:ext cx="2228850" cy="4000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5801438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Planungsblätter 29. Januar 2021</a:t>
            </a:r>
            <a:endParaRPr lang="de-DE" sz="1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671" y="5264592"/>
            <a:ext cx="1366311" cy="674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93" y="316832"/>
            <a:ext cx="7676482" cy="457200"/>
          </a:xfrm>
        </p:spPr>
        <p:txBody>
          <a:bodyPr/>
          <a:lstStyle/>
          <a:p>
            <a:r>
              <a:rPr lang="de-DE" altLang="de-DE" dirty="0">
                <a:solidFill>
                  <a:srgbClr val="0072B7"/>
                </a:solidFill>
              </a:rPr>
              <a:t>Versorgungssituation im </a:t>
            </a:r>
            <a:r>
              <a:rPr lang="de-DE" altLang="de-DE" dirty="0" smtClean="0">
                <a:solidFill>
                  <a:srgbClr val="0072B7"/>
                </a:solidFill>
              </a:rPr>
              <a:t>LK Deggendorf</a:t>
            </a:r>
            <a:br>
              <a:rPr lang="de-DE" altLang="de-DE" dirty="0" smtClean="0">
                <a:solidFill>
                  <a:srgbClr val="0072B7"/>
                </a:solidFill>
              </a:rPr>
            </a:br>
            <a:r>
              <a:rPr lang="de-DE" altLang="de-DE" sz="2000" dirty="0" smtClean="0">
                <a:solidFill>
                  <a:schemeClr val="tx2"/>
                </a:solidFill>
              </a:rPr>
              <a:t>Hausärztliche und Allgemeine fachärztliche Versorgung 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83697"/>
              </p:ext>
            </p:extLst>
          </p:nvPr>
        </p:nvGraphicFramePr>
        <p:xfrm>
          <a:off x="439738" y="1368614"/>
          <a:ext cx="8297334" cy="393879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353734"/>
                <a:gridCol w="2220452"/>
                <a:gridCol w="3723148"/>
              </a:tblGrid>
              <a:tr h="4563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Arztgruppe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Versorgungsgrad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Zulassungsmöglichkeiten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4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Hausärzte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Deg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Hengersberg</a:t>
                      </a:r>
                      <a:r>
                        <a:rPr lang="de-DE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Osterhofen</a:t>
                      </a:r>
                      <a:r>
                        <a:rPr lang="de-DE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err="1" smtClean="0">
                          <a:effectLst/>
                        </a:rPr>
                        <a:t>Insges</a:t>
                      </a:r>
                      <a:r>
                        <a:rPr lang="de-DE" sz="1400" kern="1200" dirty="0" smtClean="0">
                          <a:effectLst/>
                        </a:rPr>
                        <a:t>: 6,5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Aktuell noch:</a:t>
                      </a:r>
                      <a:endParaRPr lang="de-DE" sz="1400" kern="1200" baseline="0" dirty="0" smtClean="0">
                        <a:effectLst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4,0 in </a:t>
                      </a:r>
                      <a:r>
                        <a:rPr lang="de-DE" sz="1400" kern="1200" dirty="0" err="1" smtClean="0">
                          <a:effectLst/>
                        </a:rPr>
                        <a:t>Hengersberg</a:t>
                      </a:r>
                      <a:r>
                        <a:rPr lang="de-DE" sz="1400" kern="1200" dirty="0" smtClean="0">
                          <a:effectLst/>
                        </a:rPr>
                        <a:t>   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Augenärzte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112,9 %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Frauenärzte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121,9 %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Hautärzte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128,8 %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HNO-Ärzte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127,7 %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Chirurgen / </a:t>
                      </a:r>
                      <a:r>
                        <a:rPr lang="de-DE" sz="1400" kern="1200" dirty="0" err="1" smtClean="0">
                          <a:effectLst/>
                        </a:rPr>
                        <a:t>Orthop</a:t>
                      </a:r>
                      <a:r>
                        <a:rPr lang="de-DE" sz="1400" kern="1200" dirty="0" smtClean="0">
                          <a:effectLst/>
                        </a:rPr>
                        <a:t>.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129,6 %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Kinderärzte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144,9 %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Psychotherapeuten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116,1 %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 (Quote: 0,5 PSM)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Nervenärzte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112,9 %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Urologen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143,8 %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-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0" y="5801438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Planungsblätter 29. Januar 2021</a:t>
            </a:r>
            <a:endParaRPr lang="de-DE" sz="1000" dirty="0"/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552575" y="6361609"/>
            <a:ext cx="8145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dirty="0"/>
              <a:t>Niederlassungssuche der KVB:</a:t>
            </a:r>
            <a:r>
              <a:rPr lang="de-DE" altLang="de-DE" sz="1200" b="1" dirty="0">
                <a:solidFill>
                  <a:srgbClr val="0070C0"/>
                </a:solidFill>
              </a:rPr>
              <a:t> </a:t>
            </a:r>
            <a:r>
              <a:rPr lang="de-DE" altLang="de-DE" sz="1200" b="1" dirty="0">
                <a:solidFill>
                  <a:schemeClr val="accent2"/>
                </a:solidFill>
                <a:hlinkClick r:id="rId3"/>
              </a:rPr>
              <a:t>https://www.kvb.de/praxis/online-angebote/niederlassungssuche/</a:t>
            </a:r>
            <a:endParaRPr lang="de-DE" altLang="de-DE" sz="1200" b="1" dirty="0">
              <a:solidFill>
                <a:schemeClr val="accent2"/>
              </a:solidFill>
            </a:endParaRP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44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93" y="316832"/>
            <a:ext cx="7676482" cy="457200"/>
          </a:xfrm>
        </p:spPr>
        <p:txBody>
          <a:bodyPr/>
          <a:lstStyle/>
          <a:p>
            <a:r>
              <a:rPr lang="de-DE" altLang="de-DE" dirty="0">
                <a:solidFill>
                  <a:srgbClr val="0072B7"/>
                </a:solidFill>
              </a:rPr>
              <a:t>Versorgungssituation im </a:t>
            </a:r>
            <a:r>
              <a:rPr lang="de-DE" altLang="de-DE" dirty="0" smtClean="0">
                <a:solidFill>
                  <a:srgbClr val="0072B7"/>
                </a:solidFill>
              </a:rPr>
              <a:t>LK </a:t>
            </a:r>
            <a:r>
              <a:rPr lang="de-DE" altLang="de-DE" dirty="0" err="1" smtClean="0">
                <a:solidFill>
                  <a:srgbClr val="0072B7"/>
                </a:solidFill>
              </a:rPr>
              <a:t>Freyung</a:t>
            </a:r>
            <a:r>
              <a:rPr lang="de-DE" altLang="de-DE" dirty="0" smtClean="0">
                <a:solidFill>
                  <a:srgbClr val="0072B7"/>
                </a:solidFill>
              </a:rPr>
              <a:t>-Grafenau</a:t>
            </a:r>
            <a:br>
              <a:rPr lang="de-DE" altLang="de-DE" dirty="0" smtClean="0">
                <a:solidFill>
                  <a:srgbClr val="0072B7"/>
                </a:solidFill>
              </a:rPr>
            </a:br>
            <a:r>
              <a:rPr lang="de-DE" altLang="de-DE" sz="2000" dirty="0">
                <a:solidFill>
                  <a:schemeClr val="tx2"/>
                </a:solidFill>
              </a:rPr>
              <a:t>H</a:t>
            </a:r>
            <a:r>
              <a:rPr lang="de-DE" altLang="de-DE" sz="2000" dirty="0" smtClean="0">
                <a:solidFill>
                  <a:schemeClr val="tx2"/>
                </a:solidFill>
              </a:rPr>
              <a:t>ausärztliche und Allgemeine fachärztliche Versorgung 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52563"/>
              </p:ext>
            </p:extLst>
          </p:nvPr>
        </p:nvGraphicFramePr>
        <p:xfrm>
          <a:off x="439738" y="1368614"/>
          <a:ext cx="8297334" cy="4167077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353734"/>
                <a:gridCol w="2220452"/>
                <a:gridCol w="3723148"/>
              </a:tblGrid>
              <a:tr h="4563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Arztgruppe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Versorgungsgrad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Zulassungsmöglichkeiten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4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Hausärzte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Freyung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Grafenau)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Insges.: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noch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 in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Freyung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Grafenau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Augenärzte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Frauenärzte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Hautärzte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HNO-Ärzte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154,4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Chirurgen / </a:t>
                      </a:r>
                      <a:r>
                        <a:rPr lang="de-DE" sz="1400" kern="1200" dirty="0" err="1" smtClean="0">
                          <a:effectLst/>
                        </a:rPr>
                        <a:t>Orthop</a:t>
                      </a:r>
                      <a:r>
                        <a:rPr lang="de-DE" sz="1400" kern="1200" dirty="0" smtClean="0">
                          <a:effectLst/>
                        </a:rPr>
                        <a:t>.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125,4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Kinderärzte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Psychotherapeuten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118,9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(Quote: 1,5 ÄPT)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Nervenärzte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108,75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(Quote: 0,5 Neurologie)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Urologen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129,9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0" y="5801438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Planungsblätter 29. Januar 2021</a:t>
            </a:r>
            <a:endParaRPr lang="de-DE" sz="10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624283" y="6378497"/>
            <a:ext cx="8145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dirty="0"/>
              <a:t>Niederlassungssuche der KVB:</a:t>
            </a:r>
            <a:r>
              <a:rPr lang="de-DE" altLang="de-DE" sz="1200" b="1" dirty="0">
                <a:solidFill>
                  <a:srgbClr val="0070C0"/>
                </a:solidFill>
              </a:rPr>
              <a:t> </a:t>
            </a:r>
            <a:r>
              <a:rPr lang="de-DE" altLang="de-DE" sz="1200" b="1" dirty="0">
                <a:solidFill>
                  <a:schemeClr val="accent2"/>
                </a:solidFill>
                <a:hlinkClick r:id="rId3"/>
              </a:rPr>
              <a:t>https://www.kvb.de/praxis/online-angebote/niederlassungssuche/</a:t>
            </a:r>
            <a:endParaRPr lang="de-DE" altLang="de-DE" sz="1200" b="1" dirty="0">
              <a:solidFill>
                <a:schemeClr val="accent2"/>
              </a:solidFill>
            </a:endParaRP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260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93" y="316832"/>
            <a:ext cx="7676482" cy="457200"/>
          </a:xfrm>
        </p:spPr>
        <p:txBody>
          <a:bodyPr/>
          <a:lstStyle/>
          <a:p>
            <a:r>
              <a:rPr lang="de-DE" altLang="de-DE" dirty="0">
                <a:solidFill>
                  <a:srgbClr val="0072B7"/>
                </a:solidFill>
              </a:rPr>
              <a:t>Versorgungssituation im </a:t>
            </a:r>
            <a:r>
              <a:rPr lang="de-DE" altLang="de-DE" dirty="0" smtClean="0">
                <a:solidFill>
                  <a:srgbClr val="0072B7"/>
                </a:solidFill>
              </a:rPr>
              <a:t>KR Passau</a:t>
            </a:r>
            <a:br>
              <a:rPr lang="de-DE" altLang="de-DE" dirty="0" smtClean="0">
                <a:solidFill>
                  <a:srgbClr val="0072B7"/>
                </a:solidFill>
              </a:rPr>
            </a:br>
            <a:r>
              <a:rPr lang="de-DE" altLang="de-DE" sz="2000" dirty="0">
                <a:solidFill>
                  <a:schemeClr val="tx2"/>
                </a:solidFill>
              </a:rPr>
              <a:t>H</a:t>
            </a:r>
            <a:r>
              <a:rPr lang="de-DE" altLang="de-DE" sz="2000" dirty="0" smtClean="0">
                <a:solidFill>
                  <a:schemeClr val="tx2"/>
                </a:solidFill>
              </a:rPr>
              <a:t>ausärztliche und Allgemeine fachärztliche Versorgung 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94124"/>
              </p:ext>
            </p:extLst>
          </p:nvPr>
        </p:nvGraphicFramePr>
        <p:xfrm>
          <a:off x="439738" y="1368614"/>
          <a:ext cx="8297334" cy="4167077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353734"/>
                <a:gridCol w="2220452"/>
                <a:gridCol w="3723148"/>
              </a:tblGrid>
              <a:tr h="4563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Arztgruppe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Versorgungsgrad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Zulassungsmöglichkeiten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4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Hausärzte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Fürstenzell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Hauzenberg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DE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Hutthurm</a:t>
                      </a:r>
                      <a:r>
                        <a:rPr lang="de-DE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Passau, Pocking/</a:t>
                      </a:r>
                      <a:r>
                        <a:rPr lang="de-DE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Ruhstorf</a:t>
                      </a:r>
                      <a:r>
                        <a:rPr lang="de-DE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Vilshofen)</a:t>
                      </a:r>
                      <a:endParaRPr lang="de-DE" sz="14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Insges.: 3,0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Vilshofen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 noch: 0,0</a:t>
                      </a: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Augenärzte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Frauenärzte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121,3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Hautärzte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HNO-Ärzte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138,6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Chirurgen / </a:t>
                      </a:r>
                      <a:r>
                        <a:rPr lang="de-DE" sz="1400" kern="1200" dirty="0" err="1" smtClean="0">
                          <a:effectLst/>
                        </a:rPr>
                        <a:t>Orthop</a:t>
                      </a:r>
                      <a:r>
                        <a:rPr lang="de-DE" sz="1400" kern="1200" dirty="0" smtClean="0">
                          <a:effectLst/>
                        </a:rPr>
                        <a:t>.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168,9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Kinderärzte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effectLst/>
                        </a:rPr>
                        <a:t>Psychotherapeuten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117,7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Nervenärzte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110,8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Urologen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121,1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0" y="5801438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Planungsblätter 29. Januar 2021</a:t>
            </a:r>
            <a:endParaRPr lang="de-DE" sz="10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624283" y="6378497"/>
            <a:ext cx="8145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dirty="0"/>
              <a:t>Niederlassungssuche der KVB:</a:t>
            </a:r>
            <a:r>
              <a:rPr lang="de-DE" altLang="de-DE" sz="1200" b="1" dirty="0">
                <a:solidFill>
                  <a:srgbClr val="0070C0"/>
                </a:solidFill>
              </a:rPr>
              <a:t> </a:t>
            </a:r>
            <a:r>
              <a:rPr lang="de-DE" altLang="de-DE" sz="1200" b="1" dirty="0">
                <a:solidFill>
                  <a:schemeClr val="accent2"/>
                </a:solidFill>
                <a:hlinkClick r:id="rId3"/>
              </a:rPr>
              <a:t>https://www.kvb.de/praxis/online-angebote/niederlassungssuche/</a:t>
            </a:r>
            <a:endParaRPr lang="de-DE" altLang="de-DE" sz="1200" b="1" dirty="0">
              <a:solidFill>
                <a:schemeClr val="accent2"/>
              </a:solidFill>
            </a:endParaRP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806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93" y="316832"/>
            <a:ext cx="7676482" cy="457200"/>
          </a:xfrm>
        </p:spPr>
        <p:txBody>
          <a:bodyPr/>
          <a:lstStyle/>
          <a:p>
            <a:r>
              <a:rPr lang="de-DE" altLang="de-DE" dirty="0">
                <a:solidFill>
                  <a:srgbClr val="0072B7"/>
                </a:solidFill>
              </a:rPr>
              <a:t>Versorgungssituation im </a:t>
            </a:r>
            <a:r>
              <a:rPr lang="de-DE" altLang="de-DE" dirty="0" smtClean="0">
                <a:solidFill>
                  <a:srgbClr val="0072B7"/>
                </a:solidFill>
              </a:rPr>
              <a:t>SR Straubing-Bogen</a:t>
            </a:r>
            <a:br>
              <a:rPr lang="de-DE" altLang="de-DE" dirty="0" smtClean="0">
                <a:solidFill>
                  <a:srgbClr val="0072B7"/>
                </a:solidFill>
              </a:rPr>
            </a:br>
            <a:r>
              <a:rPr lang="de-DE" altLang="de-DE" sz="2000" dirty="0">
                <a:solidFill>
                  <a:schemeClr val="tx2"/>
                </a:solidFill>
              </a:rPr>
              <a:t>H</a:t>
            </a:r>
            <a:r>
              <a:rPr lang="de-DE" altLang="de-DE" sz="2000" dirty="0" smtClean="0">
                <a:solidFill>
                  <a:schemeClr val="tx2"/>
                </a:solidFill>
              </a:rPr>
              <a:t>ausärztliche und Allgemeine fachärztliche Versorgung 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85717"/>
              </p:ext>
            </p:extLst>
          </p:nvPr>
        </p:nvGraphicFramePr>
        <p:xfrm>
          <a:off x="200693" y="1190448"/>
          <a:ext cx="8822537" cy="4158196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502720"/>
                <a:gridCol w="2361002"/>
                <a:gridCol w="3958815"/>
              </a:tblGrid>
              <a:tr h="45513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Arztgruppe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Versorgungsgrad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Zulassungsmöglichkeiten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975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Hausärzte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(Bogen,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Geiselhöring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Straubing,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Wiesenfelden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Insges.: 5,5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 noch: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Wiesenfelden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3,5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0,5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Augenärzte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Frauenärzte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124,6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HNO-Ärzte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122,5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Chirurgen /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Orthop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189,6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Kinderärzte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Psychotherapeuten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111,7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(Quote: 2,5 PSM)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Nervenärzte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142,9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89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Urologen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142,8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0" y="5801438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Planungsblätter 29. Januar 2021</a:t>
            </a:r>
            <a:endParaRPr lang="de-DE" sz="10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624283" y="6378497"/>
            <a:ext cx="8145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dirty="0"/>
              <a:t>Niederlassungssuche der KVB:</a:t>
            </a:r>
            <a:r>
              <a:rPr lang="de-DE" altLang="de-DE" sz="1200" b="1" dirty="0">
                <a:solidFill>
                  <a:srgbClr val="0070C0"/>
                </a:solidFill>
              </a:rPr>
              <a:t> </a:t>
            </a:r>
            <a:r>
              <a:rPr lang="de-DE" altLang="de-DE" sz="1200" b="1" dirty="0">
                <a:solidFill>
                  <a:schemeClr val="accent2"/>
                </a:solidFill>
                <a:hlinkClick r:id="rId3"/>
              </a:rPr>
              <a:t>https://www.kvb.de/praxis/online-angebote/niederlassungssuche/</a:t>
            </a:r>
            <a:endParaRPr lang="de-DE" altLang="de-DE" sz="1200" b="1" dirty="0">
              <a:solidFill>
                <a:schemeClr val="accent2"/>
              </a:solidFill>
            </a:endParaRPr>
          </a:p>
          <a:p>
            <a:endParaRPr lang="de-DE" altLang="de-DE" dirty="0"/>
          </a:p>
        </p:txBody>
      </p:sp>
      <p:sp>
        <p:nvSpPr>
          <p:cNvPr id="2" name="Abgerundetes Rechteck 1"/>
          <p:cNvSpPr/>
          <p:nvPr/>
        </p:nvSpPr>
        <p:spPr bwMode="auto">
          <a:xfrm>
            <a:off x="7795763" y="1994319"/>
            <a:ext cx="1138687" cy="36231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drohende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Unterversorgung</a:t>
            </a:r>
          </a:p>
        </p:txBody>
      </p:sp>
    </p:spTree>
    <p:extLst>
      <p:ext uri="{BB962C8B-B14F-4D97-AF65-F5344CB8AC3E}">
        <p14:creationId xmlns:p14="http://schemas.microsoft.com/office/powerpoint/2010/main" val="4261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93" y="316832"/>
            <a:ext cx="7676482" cy="457200"/>
          </a:xfrm>
        </p:spPr>
        <p:txBody>
          <a:bodyPr/>
          <a:lstStyle/>
          <a:p>
            <a:r>
              <a:rPr lang="de-DE" altLang="de-DE" dirty="0">
                <a:solidFill>
                  <a:srgbClr val="0072B7"/>
                </a:solidFill>
              </a:rPr>
              <a:t>Versorgungssituation im </a:t>
            </a:r>
            <a:r>
              <a:rPr lang="de-DE" altLang="de-DE" dirty="0" smtClean="0">
                <a:solidFill>
                  <a:srgbClr val="0072B7"/>
                </a:solidFill>
              </a:rPr>
              <a:t>LK Regen</a:t>
            </a:r>
            <a:br>
              <a:rPr lang="de-DE" altLang="de-DE" dirty="0" smtClean="0">
                <a:solidFill>
                  <a:srgbClr val="0072B7"/>
                </a:solidFill>
              </a:rPr>
            </a:br>
            <a:r>
              <a:rPr lang="de-DE" altLang="de-DE" sz="2000" dirty="0">
                <a:solidFill>
                  <a:schemeClr val="tx2"/>
                </a:solidFill>
              </a:rPr>
              <a:t>H</a:t>
            </a:r>
            <a:r>
              <a:rPr lang="de-DE" altLang="de-DE" sz="2000" dirty="0" smtClean="0">
                <a:solidFill>
                  <a:schemeClr val="tx2"/>
                </a:solidFill>
              </a:rPr>
              <a:t>ausärztliche und Allgemeine fachärztliche Versorgung 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26264"/>
              </p:ext>
            </p:extLst>
          </p:nvPr>
        </p:nvGraphicFramePr>
        <p:xfrm>
          <a:off x="439738" y="1368614"/>
          <a:ext cx="8297334" cy="4167077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353734"/>
                <a:gridCol w="2220452"/>
                <a:gridCol w="3723148"/>
              </a:tblGrid>
              <a:tr h="4563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Arztgruppe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Versorgungsgrad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Zulassungsmöglichkeiten</a:t>
                      </a:r>
                      <a:endParaRPr lang="de-DE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4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Hausärzte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(Regen, Viechtach, Zwiesel)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 noch: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Viechtach 4,0 </a:t>
                      </a: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Zwiesel 0,5</a:t>
                      </a:r>
                      <a:r>
                        <a:rPr lang="de-DE" sz="1400" kern="1200" dirty="0" smtClean="0">
                          <a:effectLst/>
                        </a:rPr>
                        <a:t> 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Augenärzte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Frauenärzte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131,6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HNO-Ärzte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117,6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Chirurgen /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Orthop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116,8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Kinderärzte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 </a:t>
                      </a: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Psychotherapeuten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116,5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(Quote: aktuell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ÄPT)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Nervenärzte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121,8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(Quote: 0,5 Neurologie)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97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Urologen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130,9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0" y="5801438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Planungsblätter 29. Januar 2021</a:t>
            </a:r>
            <a:endParaRPr lang="de-DE" sz="1000" dirty="0"/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624283" y="6378497"/>
            <a:ext cx="81454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200" dirty="0"/>
              <a:t>Niederlassungssuche der KVB:</a:t>
            </a:r>
            <a:r>
              <a:rPr lang="de-DE" altLang="de-DE" sz="1200" b="1" dirty="0">
                <a:solidFill>
                  <a:srgbClr val="0070C0"/>
                </a:solidFill>
              </a:rPr>
              <a:t> </a:t>
            </a:r>
            <a:r>
              <a:rPr lang="de-DE" altLang="de-DE" sz="1200" b="1" dirty="0">
                <a:solidFill>
                  <a:schemeClr val="accent2"/>
                </a:solidFill>
                <a:hlinkClick r:id="rId3"/>
              </a:rPr>
              <a:t>https://www.kvb.de/praxis/online-angebote/niederlassungssuche/</a:t>
            </a:r>
            <a:endParaRPr lang="de-DE" altLang="de-DE" sz="1200" b="1" dirty="0">
              <a:solidFill>
                <a:schemeClr val="accent2"/>
              </a:solidFill>
            </a:endParaRPr>
          </a:p>
          <a:p>
            <a:endParaRPr lang="de-DE" altLang="de-DE" dirty="0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7595286" y="4201065"/>
            <a:ext cx="1141786" cy="370551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drohende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Unterversorgung</a:t>
            </a: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7595286" y="3321171"/>
            <a:ext cx="1141786" cy="370936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drohende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Unterversorgung</a:t>
            </a:r>
          </a:p>
        </p:txBody>
      </p:sp>
    </p:spTree>
    <p:extLst>
      <p:ext uri="{BB962C8B-B14F-4D97-AF65-F5344CB8AC3E}">
        <p14:creationId xmlns:p14="http://schemas.microsoft.com/office/powerpoint/2010/main" val="29404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93" y="316832"/>
            <a:ext cx="7676482" cy="457200"/>
          </a:xfrm>
        </p:spPr>
        <p:txBody>
          <a:bodyPr/>
          <a:lstStyle/>
          <a:p>
            <a:r>
              <a:rPr lang="de-DE" altLang="de-DE" dirty="0">
                <a:solidFill>
                  <a:srgbClr val="0072B7"/>
                </a:solidFill>
              </a:rPr>
              <a:t>Versorgungssituation </a:t>
            </a:r>
            <a:r>
              <a:rPr lang="de-DE" altLang="de-DE" dirty="0" smtClean="0">
                <a:solidFill>
                  <a:srgbClr val="0072B7"/>
                </a:solidFill>
              </a:rPr>
              <a:t>in der ROR Donau-Wald</a:t>
            </a:r>
            <a:br>
              <a:rPr lang="de-DE" altLang="de-DE" dirty="0" smtClean="0">
                <a:solidFill>
                  <a:srgbClr val="0072B7"/>
                </a:solidFill>
              </a:rPr>
            </a:br>
            <a:r>
              <a:rPr lang="de-DE" altLang="de-DE" sz="2000" dirty="0" smtClean="0">
                <a:solidFill>
                  <a:schemeClr val="tx2"/>
                </a:solidFill>
              </a:rPr>
              <a:t>Spezialisierte fachärztliche Versorgung 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40950"/>
              </p:ext>
            </p:extLst>
          </p:nvPr>
        </p:nvGraphicFramePr>
        <p:xfrm>
          <a:off x="662809" y="1236470"/>
          <a:ext cx="7547127" cy="263953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574645"/>
                <a:gridCol w="2574645"/>
                <a:gridCol w="2397837"/>
              </a:tblGrid>
              <a:tr h="458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Arztgruppe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Versorgungsgrad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Zulassungsmöglichkeiten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8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Anästhesisten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110,02</a:t>
                      </a:r>
                      <a:r>
                        <a:rPr lang="de-DE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458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Fachärztlich tätige Internisten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127,86</a:t>
                      </a:r>
                      <a:r>
                        <a:rPr lang="de-DE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7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Kinder- und Jugendpsychiater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96,06 %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Aktuell noch:</a:t>
                      </a:r>
                      <a:r>
                        <a:rPr lang="de-DE" sz="14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0,5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7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Radiologen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111,80 </a:t>
                      </a:r>
                      <a:r>
                        <a:rPr lang="de-DE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Pfeil nach rechts 5"/>
          <p:cNvSpPr/>
          <p:nvPr/>
        </p:nvSpPr>
        <p:spPr bwMode="auto">
          <a:xfrm>
            <a:off x="5180333" y="5069940"/>
            <a:ext cx="193654" cy="21728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342" t="-3387" r="-342" b="3387"/>
          <a:stretch/>
        </p:blipFill>
        <p:spPr>
          <a:xfrm>
            <a:off x="2556552" y="4093721"/>
            <a:ext cx="2578516" cy="1952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6529" t="9408"/>
          <a:stretch/>
        </p:blipFill>
        <p:spPr>
          <a:xfrm>
            <a:off x="5453473" y="4054915"/>
            <a:ext cx="2521256" cy="199124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0" y="5801438"/>
            <a:ext cx="310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Stand: Planungsblätter 29. Januar 2021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613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>
          <a:xfrm>
            <a:off x="593725" y="388938"/>
            <a:ext cx="7046913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968375"/>
            <a:ext cx="7567613" cy="4911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Bedarfsgerechte </a:t>
            </a: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Versorgung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Grundsätze der Bedarfsplanung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Versorgungssituation</a:t>
            </a:r>
            <a:endParaRPr lang="de-DE" sz="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Der Versorgungsatlas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Zulassungsmöglichkeiten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tx1"/>
                </a:solidFill>
              </a:rPr>
              <a:t>Sicherstellung der ambulanten Versorgung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tx1"/>
                </a:solidFill>
              </a:rPr>
              <a:t>Fördermaßnahmen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Standortfaktoren und weitere Einflussfaktoren </a:t>
            </a: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für die Niederlassung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lvl="1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446087" lvl="1" indent="0" eaLnBrk="1" hangingPunct="1">
              <a:buFont typeface="Wingdings" panose="05000000000000000000" pitchFamily="2" charset="2"/>
              <a:buNone/>
              <a:defRPr/>
            </a:pPr>
            <a:endParaRPr lang="de-DE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bgerundetes Rechteck 64"/>
          <p:cNvSpPr/>
          <p:nvPr/>
        </p:nvSpPr>
        <p:spPr bwMode="auto">
          <a:xfrm>
            <a:off x="1619421" y="4721011"/>
            <a:ext cx="1465720" cy="645909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altLang="de-DE" sz="1025" b="1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altLang="de-DE" sz="1025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bgerundetes Rechteck 67"/>
          <p:cNvSpPr/>
          <p:nvPr/>
        </p:nvSpPr>
        <p:spPr bwMode="auto">
          <a:xfrm>
            <a:off x="69200" y="5756530"/>
            <a:ext cx="3029635" cy="517461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altLang="de-DE" sz="854" b="1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bgerundetes Rechteck 55"/>
          <p:cNvSpPr/>
          <p:nvPr/>
        </p:nvSpPr>
        <p:spPr bwMode="auto">
          <a:xfrm>
            <a:off x="61956" y="4721011"/>
            <a:ext cx="1468675" cy="645909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altLang="de-DE" sz="1025" b="1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altLang="de-DE" sz="1025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bgerundetes Rechteck 63"/>
          <p:cNvSpPr/>
          <p:nvPr/>
        </p:nvSpPr>
        <p:spPr bwMode="auto">
          <a:xfrm>
            <a:off x="1572282" y="4915808"/>
            <a:ext cx="1610706" cy="256314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94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769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Sicherstellungszuschläge</a:t>
            </a:r>
            <a:endParaRPr lang="de-DE" altLang="de-DE" sz="598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Quartalsweiser Zuschlag in Höhe von 4.500 Euro in Regionen mit (drohender) Unterversorgung </a:t>
            </a:r>
            <a:b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altLang="de-DE" sz="513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(vgl. Sicherstellungszuschlags-Richtlinie des Landesausschusses) </a:t>
            </a:r>
            <a:endParaRPr lang="de-DE" altLang="de-DE" sz="427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Line 62"/>
          <p:cNvSpPr>
            <a:spLocks noChangeShapeType="1"/>
          </p:cNvSpPr>
          <p:nvPr/>
        </p:nvSpPr>
        <p:spPr bwMode="auto">
          <a:xfrm>
            <a:off x="-3821" y="1198744"/>
            <a:ext cx="9131927" cy="8994"/>
          </a:xfrm>
          <a:prstGeom prst="line">
            <a:avLst/>
          </a:prstGeom>
          <a:noFill/>
          <a:ln w="254000">
            <a:solidFill>
              <a:srgbClr val="0025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340" baseline="-25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60" name="Textfeld 4"/>
          <p:cNvSpPr txBox="1">
            <a:spLocks noChangeArrowheads="1"/>
          </p:cNvSpPr>
          <p:nvPr/>
        </p:nvSpPr>
        <p:spPr bwMode="auto">
          <a:xfrm>
            <a:off x="126869" y="414309"/>
            <a:ext cx="7243474" cy="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80000"/>
              </a:spcBef>
              <a:buClr>
                <a:srgbClr val="ED7D31"/>
              </a:buClr>
              <a:buFont typeface="Wingdings" panose="05000000000000000000" pitchFamily="2" charset="2"/>
              <a:buNone/>
            </a:pPr>
            <a:r>
              <a:rPr lang="de-DE" altLang="de-DE" sz="2051" b="1" baseline="0" dirty="0">
                <a:solidFill>
                  <a:srgbClr val="0072B7"/>
                </a:solidFill>
                <a:latin typeface="Calibri" panose="020F0502020204030204"/>
              </a:rPr>
              <a:t>Fördermöglichkeiten und Maßnahmen </a:t>
            </a:r>
          </a:p>
        </p:txBody>
      </p:sp>
      <p:pic>
        <p:nvPicPr>
          <p:cNvPr id="47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34" y="294090"/>
            <a:ext cx="953926" cy="5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118"/>
          <p:cNvSpPr txBox="1">
            <a:spLocks noChangeArrowheads="1"/>
          </p:cNvSpPr>
          <p:nvPr/>
        </p:nvSpPr>
        <p:spPr bwMode="auto">
          <a:xfrm>
            <a:off x="78705" y="1550772"/>
            <a:ext cx="3020130" cy="24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extLst/>
        </p:spPr>
        <p:txBody>
          <a:bodyPr lIns="36377" tIns="10262" rIns="20525" bIns="102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Regionale Förderung bei (drohender) Unterversorgung</a:t>
            </a:r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3165099" y="1838159"/>
            <a:ext cx="3071125" cy="783355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altLang="de-DE" sz="854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Grafik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443" y="1934764"/>
            <a:ext cx="840062" cy="36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5" name="Abgerundetes Rechteck 84"/>
          <p:cNvSpPr/>
          <p:nvPr/>
        </p:nvSpPr>
        <p:spPr bwMode="auto">
          <a:xfrm>
            <a:off x="4770932" y="4759986"/>
            <a:ext cx="1462302" cy="637792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Förderung von kooperativen </a:t>
            </a:r>
            <a:r>
              <a:rPr lang="de-DE" altLang="de-DE" sz="1025" b="1" baseline="-25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Strukturen</a:t>
            </a:r>
            <a:endParaRPr lang="de-DE" altLang="de-DE" b="1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025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bis zu 2.000 Euro je Teilnehmer für die Bildung einer Substitutionskooperation</a:t>
            </a:r>
          </a:p>
        </p:txBody>
      </p:sp>
      <p:sp>
        <p:nvSpPr>
          <p:cNvPr id="86" name="Abgerundetes Rechteck 85"/>
          <p:cNvSpPr/>
          <p:nvPr/>
        </p:nvSpPr>
        <p:spPr bwMode="auto">
          <a:xfrm>
            <a:off x="3165099" y="4759986"/>
            <a:ext cx="1475211" cy="637792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Förderung der </a:t>
            </a:r>
            <a:r>
              <a:rPr lang="de-DE" altLang="de-DE" sz="1025" b="1" baseline="-25000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Konsiliartätigkeit</a:t>
            </a:r>
            <a:r>
              <a:rPr lang="de-DE" altLang="de-DE" b="1" baseline="-25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025" b="1" baseline="-25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altLang="de-DE" sz="1025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bis zu 1.000 Euro für praxisorganisatorische Maßnahmen</a:t>
            </a:r>
          </a:p>
        </p:txBody>
      </p:sp>
      <p:sp>
        <p:nvSpPr>
          <p:cNvPr id="87" name="Abgerundetes Rechteck 86"/>
          <p:cNvSpPr/>
          <p:nvPr/>
        </p:nvSpPr>
        <p:spPr bwMode="auto">
          <a:xfrm>
            <a:off x="4785477" y="4054311"/>
            <a:ext cx="1452027" cy="631915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Basisförderung </a:t>
            </a:r>
            <a:r>
              <a:rPr lang="de-DE" altLang="de-DE" baseline="-25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025" baseline="-25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altLang="de-DE" sz="1025" baseline="-25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altLang="de-DE" sz="1025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bis zu 2.500 Euro für praxisorganisatorische Maßnahmen</a:t>
            </a:r>
          </a:p>
        </p:txBody>
      </p:sp>
      <p:sp>
        <p:nvSpPr>
          <p:cNvPr id="88" name="Abgerundetes Rechteck 87"/>
          <p:cNvSpPr/>
          <p:nvPr/>
        </p:nvSpPr>
        <p:spPr bwMode="auto">
          <a:xfrm>
            <a:off x="3165099" y="4061633"/>
            <a:ext cx="1465385" cy="624593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Weiterbildungsförderung</a:t>
            </a:r>
            <a:b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„Suchtmedizinische Grundversorgung</a:t>
            </a:r>
            <a:r>
              <a:rPr lang="de-DE" altLang="de-DE" sz="1025" b="1" baseline="-25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de-DE" altLang="de-DE" b="1" baseline="-25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altLang="de-DE" sz="1025" b="1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altLang="de-DE" sz="1025" baseline="-25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bis zu 1.000 Euro sowie Aufwandspauschale von 500 Euro</a:t>
            </a:r>
            <a:endParaRPr lang="de-DE" altLang="de-DE" sz="1025" b="1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118"/>
          <p:cNvSpPr txBox="1">
            <a:spLocks noChangeArrowheads="1"/>
          </p:cNvSpPr>
          <p:nvPr/>
        </p:nvSpPr>
        <p:spPr bwMode="auto">
          <a:xfrm>
            <a:off x="87295" y="5453036"/>
            <a:ext cx="3020795" cy="249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Weitere Maßnahmen</a:t>
            </a:r>
          </a:p>
        </p:txBody>
      </p:sp>
      <p:sp>
        <p:nvSpPr>
          <p:cNvPr id="90" name="Text Box 8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414" y="6320642"/>
            <a:ext cx="9144000" cy="92517"/>
          </a:xfrm>
          <a:prstGeom prst="rect">
            <a:avLst/>
          </a:prstGeom>
          <a:solidFill>
            <a:srgbClr val="A2C1E1"/>
          </a:solidFill>
          <a:ln>
            <a:noFill/>
          </a:ln>
          <a:effectLst/>
          <a:extLst/>
        </p:spPr>
        <p:txBody>
          <a:bodyPr wrap="square" lIns="19224" tIns="9997" rIns="19224" bIns="9997">
            <a:spAutoFit/>
          </a:bodyPr>
          <a:lstStyle>
            <a:lvl1pPr marL="630238" indent="-441325"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68400" indent="-358775"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76388" indent="-228600"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4375" indent="-228600"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392363" indent="-228600"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49563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06763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63963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21163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8"/>
              </a:spcBef>
              <a:buClr>
                <a:srgbClr val="0072B6"/>
              </a:buClr>
              <a:buSzPct val="100000"/>
            </a:pPr>
            <a:endParaRPr lang="de-DE" altLang="de-DE" sz="470" baseline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33987" y="6477236"/>
            <a:ext cx="6266593" cy="15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6152" tIns="0" rIns="0" bIns="0">
            <a:spAutoFit/>
          </a:bodyPr>
          <a:lstStyle/>
          <a:p>
            <a:pPr>
              <a:defRPr/>
            </a:pPr>
            <a:r>
              <a:rPr lang="de-DE" sz="513" b="1" dirty="0">
                <a:solidFill>
                  <a:srgbClr val="000000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Weiterführende Informationen finden Sie unter </a:t>
            </a:r>
            <a:r>
              <a:rPr lang="de-DE" sz="513" b="1" dirty="0">
                <a:solidFill>
                  <a:srgbClr val="000000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www.kvb.de/praxis/finanzielle-foerdermoeglichkeiten</a:t>
            </a:r>
            <a:r>
              <a:rPr lang="de-DE" sz="513" b="1" dirty="0">
                <a:solidFill>
                  <a:srgbClr val="000000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defRPr/>
            </a:pPr>
            <a:r>
              <a:rPr lang="de-DE" sz="513" b="1" dirty="0">
                <a:solidFill>
                  <a:srgbClr val="000000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Kontakt: </a:t>
            </a:r>
            <a:r>
              <a:rPr lang="de-DE" sz="513" dirty="0">
                <a:solidFill>
                  <a:srgbClr val="000000"/>
                </a:solidFill>
                <a:latin typeface="Calibri" panose="020F0502020204030204"/>
                <a:ea typeface="Arial Unicode MS" panose="020B0604020202020204" pitchFamily="34" charset="-128"/>
                <a:cs typeface="Arial Unicode MS" panose="020B0604020202020204" pitchFamily="34" charset="-128"/>
              </a:rPr>
              <a:t>Referat Strategische Versorgungsstrukturen &amp; Sicherstellung, Elsenheimerstr. 39, 80687 München, E-Mail: Sicherstellungsrichtlinie@kvb.de</a:t>
            </a:r>
          </a:p>
        </p:txBody>
      </p:sp>
      <p:sp>
        <p:nvSpPr>
          <p:cNvPr id="92" name="Text Box 447"/>
          <p:cNvSpPr txBox="1">
            <a:spLocks noChangeArrowheads="1"/>
          </p:cNvSpPr>
          <p:nvPr/>
        </p:nvSpPr>
        <p:spPr bwMode="auto">
          <a:xfrm flipH="1">
            <a:off x="8511131" y="6545032"/>
            <a:ext cx="616975" cy="21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256" baseline="0" dirty="0">
                <a:solidFill>
                  <a:prstClr val="black"/>
                </a:solidFill>
                <a:latin typeface="Calibri" panose="020F0502020204030204"/>
              </a:rPr>
              <a:t>Stand: November 2020</a:t>
            </a:r>
            <a:br>
              <a:rPr lang="de-DE" altLang="de-DE" sz="256" baseline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56" baseline="0" dirty="0">
                <a:solidFill>
                  <a:prstClr val="black"/>
                </a:solidFill>
                <a:latin typeface="Calibri" panose="020F0502020204030204"/>
              </a:rPr>
              <a:t>Bild: iStocphoto.com/</a:t>
            </a:r>
            <a:r>
              <a:rPr lang="de-DE" sz="256" baseline="0" dirty="0" err="1">
                <a:solidFill>
                  <a:prstClr val="black"/>
                </a:solidFill>
                <a:latin typeface="Calibri" panose="020F0502020204030204"/>
              </a:rPr>
              <a:t>AndreyPopov</a:t>
            </a:r>
            <a:r>
              <a:rPr lang="de-DE" sz="256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de-DE" altLang="de-DE" sz="256" baseline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Text Box 118"/>
          <p:cNvSpPr txBox="1">
            <a:spLocks noChangeArrowheads="1"/>
          </p:cNvSpPr>
          <p:nvPr/>
        </p:nvSpPr>
        <p:spPr bwMode="auto">
          <a:xfrm>
            <a:off x="3165099" y="1543240"/>
            <a:ext cx="3073838" cy="249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Förderung der Famulatur auf dem Land</a:t>
            </a:r>
          </a:p>
        </p:txBody>
      </p:sp>
      <p:sp>
        <p:nvSpPr>
          <p:cNvPr id="95" name="Abgerundetes Rechteck 94"/>
          <p:cNvSpPr/>
          <p:nvPr/>
        </p:nvSpPr>
        <p:spPr bwMode="auto">
          <a:xfrm>
            <a:off x="3165099" y="2977801"/>
            <a:ext cx="3070439" cy="697296"/>
          </a:xfrm>
          <a:prstGeom prst="round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altLang="de-DE" sz="854" b="1" baseline="-25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 Box 118"/>
          <p:cNvSpPr txBox="1">
            <a:spLocks noChangeArrowheads="1"/>
          </p:cNvSpPr>
          <p:nvPr/>
        </p:nvSpPr>
        <p:spPr bwMode="auto">
          <a:xfrm>
            <a:off x="6325443" y="1550771"/>
            <a:ext cx="2732221" cy="249146"/>
          </a:xfrm>
          <a:prstGeom prst="rect">
            <a:avLst/>
          </a:prstGeom>
          <a:solidFill>
            <a:srgbClr val="E7EED8"/>
          </a:solidFill>
          <a:ln>
            <a:noFill/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Region sucht Arzt</a:t>
            </a:r>
          </a:p>
        </p:txBody>
      </p:sp>
      <p:sp>
        <p:nvSpPr>
          <p:cNvPr id="97" name="Abgerundetes Rechteck 96"/>
          <p:cNvSpPr/>
          <p:nvPr/>
        </p:nvSpPr>
        <p:spPr bwMode="auto">
          <a:xfrm>
            <a:off x="6325443" y="1710853"/>
            <a:ext cx="2219001" cy="810664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marL="122072" indent="-122072">
              <a:buFont typeface="Wingdings" panose="05000000000000000000" pitchFamily="2" charset="2"/>
              <a:buChar char="§"/>
            </a:pPr>
            <a:endParaRPr lang="de-DE" altLang="de-DE" sz="94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Vorstellung von Regionen mit ärztlichem / psychotherapeutischem Bedarf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Angebot finanzieller Zuschüsse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Informationen und Unterstützungsleistungen </a:t>
            </a:r>
            <a:b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von Kommunalpolitikern</a:t>
            </a:r>
            <a:endParaRPr lang="de-DE" altLang="de-DE" sz="684" strike="sngStrike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ihandform 2"/>
          <p:cNvSpPr/>
          <p:nvPr/>
        </p:nvSpPr>
        <p:spPr>
          <a:xfrm>
            <a:off x="76005" y="1854897"/>
            <a:ext cx="1482089" cy="642901"/>
          </a:xfrm>
          <a:prstGeom prst="roundRect">
            <a:avLst/>
          </a:prstGeom>
          <a:solidFill>
            <a:schemeClr val="bg1"/>
          </a:solidFill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Zuschuss zur Niederlassung 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b</a:t>
            </a:r>
            <a:r>
              <a:rPr 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is </a:t>
            </a:r>
            <a:r>
              <a:rPr 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  <a:t>zu 90.000 Euro**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83627" y="2571537"/>
            <a:ext cx="1482089" cy="641630"/>
          </a:xfrm>
          <a:prstGeom prst="roundRect">
            <a:avLst/>
          </a:prstGeom>
          <a:solidFill>
            <a:schemeClr val="bg1"/>
          </a:solidFill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Zuschuss zur Beschäftigung eines angestellten Arztes / Psychotherapeuten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  <a:t>bis </a:t>
            </a:r>
            <a:r>
              <a:rPr 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  <a:t>zu 4.000 Euro** / Quartal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76005" y="3283980"/>
            <a:ext cx="1482089" cy="642682"/>
          </a:xfrm>
          <a:prstGeom prst="roundRect">
            <a:avLst/>
          </a:prstGeom>
          <a:solidFill>
            <a:schemeClr val="bg1"/>
          </a:solidFill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Zuschuss zur Errichtung einer Zweigpraxis 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  <a:t>is zu 22.500 Euro**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69076" y="3997179"/>
            <a:ext cx="1482335" cy="643048"/>
          </a:xfrm>
          <a:prstGeom prst="roundRect">
            <a:avLst/>
          </a:prstGeom>
          <a:solidFill>
            <a:schemeClr val="bg1"/>
          </a:solidFill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Zuschuss zur Praxisfortführung über das 63. Lebensjahr hinaus 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b</a:t>
            </a:r>
            <a:r>
              <a:rPr 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is zu 4.500 Euro / Quartal</a:t>
            </a:r>
            <a:endParaRPr lang="de-DE" altLang="de-DE" sz="1025" baseline="-25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647399" y="1868739"/>
            <a:ext cx="1452027" cy="642901"/>
          </a:xfrm>
          <a:prstGeom prst="roundRect">
            <a:avLst/>
          </a:prstGeom>
          <a:noFill/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Praxisaufbauförderung </a:t>
            </a:r>
            <a:br>
              <a:rPr lang="de-DE" altLang="de-DE" sz="1025" b="1" baseline="-250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de-DE" altLang="de-DE" sz="1025" b="1" baseline="-25000" dirty="0">
                <a:solidFill>
                  <a:prstClr val="black"/>
                </a:solidFill>
                <a:cs typeface="Arial" panose="020B0604020202020204" pitchFamily="34" charset="0"/>
              </a:rPr>
              <a:t>(nur bei Unterversorgung)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bis zu </a:t>
            </a:r>
            <a:r>
              <a:rPr 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85 % des durchschnittlichen Honorarumsatzes der Fachgruppe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1636533" y="2571537"/>
            <a:ext cx="1462302" cy="641630"/>
          </a:xfrm>
          <a:prstGeom prst="roundRect">
            <a:avLst/>
          </a:prstGeom>
          <a:solidFill>
            <a:schemeClr val="bg1"/>
          </a:solidFill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Zuschuss zu den Investitionskosten im Rahmen der Anstellung eines Arztes / Psychotherapeuten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bis zu 15.000 Euro**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639920" y="3283980"/>
            <a:ext cx="1458915" cy="642682"/>
          </a:xfrm>
          <a:prstGeom prst="roundRect">
            <a:avLst/>
          </a:prstGeom>
          <a:solidFill>
            <a:schemeClr val="bg1"/>
          </a:solidFill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Zuschuss zur Beschäftigung einer </a:t>
            </a:r>
            <a:r>
              <a:rPr lang="de-DE" altLang="de-DE" sz="1025" b="1" baseline="-25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VeraH</a:t>
            </a:r>
            <a:r>
              <a:rPr lang="de-DE" alt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 / Präventionsassistentin / nicht-ärztlichen Praxisassistentin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b</a:t>
            </a:r>
            <a:r>
              <a:rPr lang="de-DE" sz="1025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is zu 1.500 Euro</a:t>
            </a:r>
            <a:endParaRPr lang="de-DE" altLang="de-DE" sz="1025" baseline="-25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0" name="Text Box 118"/>
          <p:cNvSpPr txBox="1">
            <a:spLocks noChangeArrowheads="1"/>
          </p:cNvSpPr>
          <p:nvPr/>
        </p:nvSpPr>
        <p:spPr bwMode="auto">
          <a:xfrm>
            <a:off x="78705" y="1262894"/>
            <a:ext cx="6164936" cy="248982"/>
          </a:xfrm>
          <a:prstGeom prst="rect">
            <a:avLst/>
          </a:prstGeom>
          <a:solidFill>
            <a:srgbClr val="A2C1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377" tIns="10262" rIns="20525" bIns="102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Fördermöglichkeiten und Maßnahmen aus dem Strukturfonds (§105 Abs. 1a SGB V)*</a:t>
            </a:r>
          </a:p>
        </p:txBody>
      </p:sp>
      <p:sp>
        <p:nvSpPr>
          <p:cNvPr id="51" name="Text Box 118"/>
          <p:cNvSpPr txBox="1">
            <a:spLocks noChangeArrowheads="1"/>
          </p:cNvSpPr>
          <p:nvPr/>
        </p:nvSpPr>
        <p:spPr bwMode="auto">
          <a:xfrm>
            <a:off x="6325443" y="1270106"/>
            <a:ext cx="2732548" cy="248982"/>
          </a:xfrm>
          <a:prstGeom prst="rect">
            <a:avLst/>
          </a:prstGeom>
          <a:solidFill>
            <a:srgbClr val="CFDDB0"/>
          </a:solidFill>
          <a:ln>
            <a:noFill/>
          </a:ln>
          <a:effectLst/>
          <a:extLst/>
        </p:spPr>
        <p:txBody>
          <a:bodyPr lIns="36377" tIns="10262" rIns="20525" bIns="102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Weitere Angebote und Maßnahmen</a:t>
            </a:r>
          </a:p>
        </p:txBody>
      </p:sp>
      <p:sp>
        <p:nvSpPr>
          <p:cNvPr id="52" name="Text Box 118"/>
          <p:cNvSpPr txBox="1">
            <a:spLocks noChangeArrowheads="1"/>
          </p:cNvSpPr>
          <p:nvPr/>
        </p:nvSpPr>
        <p:spPr bwMode="auto">
          <a:xfrm>
            <a:off x="6325443" y="4400086"/>
            <a:ext cx="2761914" cy="249146"/>
          </a:xfrm>
          <a:prstGeom prst="rect">
            <a:avLst/>
          </a:prstGeom>
          <a:solidFill>
            <a:srgbClr val="E7EED8"/>
          </a:solidFill>
          <a:ln>
            <a:noFill/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Honorar-Maßnahmen</a:t>
            </a:r>
          </a:p>
        </p:txBody>
      </p:sp>
      <p:sp>
        <p:nvSpPr>
          <p:cNvPr id="53" name="Text Box 118"/>
          <p:cNvSpPr txBox="1">
            <a:spLocks noChangeArrowheads="1"/>
          </p:cNvSpPr>
          <p:nvPr/>
        </p:nvSpPr>
        <p:spPr bwMode="auto">
          <a:xfrm>
            <a:off x="6346434" y="2690708"/>
            <a:ext cx="2732221" cy="249146"/>
          </a:xfrm>
          <a:prstGeom prst="rect">
            <a:avLst/>
          </a:prstGeom>
          <a:solidFill>
            <a:srgbClr val="E7EED8"/>
          </a:solidFill>
          <a:ln>
            <a:noFill/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Ärztlicher/Psychotherapeutischer Nachwuchs</a:t>
            </a:r>
          </a:p>
        </p:txBody>
      </p:sp>
      <p:sp>
        <p:nvSpPr>
          <p:cNvPr id="55" name="Abgerundetes Rechteck 54"/>
          <p:cNvSpPr/>
          <p:nvPr/>
        </p:nvSpPr>
        <p:spPr bwMode="auto">
          <a:xfrm>
            <a:off x="6325443" y="4713537"/>
            <a:ext cx="2778721" cy="486272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endParaRPr lang="de-DE" sz="769" b="1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RLV-Fälle, die von den betroffenen Ärzten im (drohend) unterversorgten Planungsbereich erbracht wurden, bleiben bei der Ermittlung ihrer RLV-Fallzahl für die  Fallzahlzuwachsbegrenzung unberücksichtigt. 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Diese Sonderregelung gilt ebenfalls für die sogenannte Fallwertminderung.</a:t>
            </a:r>
            <a:endParaRPr lang="de-DE" sz="940" baseline="-250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endParaRPr lang="de-DE" altLang="de-DE" sz="854" baseline="-25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118"/>
          <p:cNvSpPr txBox="1">
            <a:spLocks noChangeArrowheads="1"/>
          </p:cNvSpPr>
          <p:nvPr/>
        </p:nvSpPr>
        <p:spPr bwMode="auto">
          <a:xfrm>
            <a:off x="6340758" y="5348244"/>
            <a:ext cx="2740236" cy="249146"/>
          </a:xfrm>
          <a:prstGeom prst="rect">
            <a:avLst/>
          </a:prstGeom>
          <a:solidFill>
            <a:srgbClr val="E7EED8"/>
          </a:solidFill>
          <a:ln>
            <a:noFill/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Förderung des </a:t>
            </a:r>
            <a:r>
              <a:rPr lang="de-DE" altLang="de-DE" sz="1025" dirty="0" err="1">
                <a:latin typeface="Calibri" panose="020F0502020204030204"/>
              </a:rPr>
              <a:t>StMGP</a:t>
            </a:r>
            <a:endParaRPr lang="de-DE" altLang="de-DE" sz="1025" dirty="0">
              <a:latin typeface="Calibri" panose="020F0502020204030204"/>
            </a:endParaRPr>
          </a:p>
        </p:txBody>
      </p:sp>
      <p:sp>
        <p:nvSpPr>
          <p:cNvPr id="60" name="Abgerundetes Rechteck 59"/>
          <p:cNvSpPr/>
          <p:nvPr/>
        </p:nvSpPr>
        <p:spPr bwMode="auto">
          <a:xfrm>
            <a:off x="6340759" y="5579353"/>
            <a:ext cx="2753277" cy="541317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Neben der finanziellen Förderung der KVB fördert das Bayerische Staatsministerium für Gesundheit und Pflege (</a:t>
            </a:r>
            <a:r>
              <a:rPr lang="de-DE" sz="684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StMGP</a:t>
            </a:r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) die Niederlassung im ländlichen Raum.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Weitere Informationen erhalten Sie unter ww.lgl.bayern.de.</a:t>
            </a:r>
            <a:endParaRPr lang="de-DE" altLang="de-DE" sz="684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099" y="5447293"/>
            <a:ext cx="3078541" cy="84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Freihandform 9"/>
          <p:cNvSpPr/>
          <p:nvPr/>
        </p:nvSpPr>
        <p:spPr>
          <a:xfrm>
            <a:off x="1633115" y="3995434"/>
            <a:ext cx="1465720" cy="653797"/>
          </a:xfrm>
          <a:prstGeom prst="roundRect">
            <a:avLst/>
          </a:prstGeom>
          <a:solidFill>
            <a:schemeClr val="bg1"/>
          </a:solidFill>
          <a:ln>
            <a:solidFill>
              <a:srgbClr val="0072B7"/>
            </a:solidFill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42" tIns="26042" rIns="26042" bIns="26042" numCol="1" spcCol="1270" anchor="ctr" anchorCtr="0">
            <a:noAutofit/>
          </a:bodyPr>
          <a:lstStyle/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="1" baseline="-25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Weiterbildungsförderung Fachärzte / Ausbildungsförderung Psychotherapeuten </a:t>
            </a:r>
          </a:p>
          <a:p>
            <a:pPr algn="ctr" defTabSz="303825">
              <a:lnSpc>
                <a:spcPct val="90000"/>
              </a:lnSpc>
              <a:spcAft>
                <a:spcPct val="35000"/>
              </a:spcAft>
            </a:pPr>
            <a:r>
              <a:rPr lang="de-DE" alt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  <a:t>bis zu 2.500 Euro / Monat bzw. </a:t>
            </a:r>
            <a:br>
              <a:rPr lang="de-DE" alt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de-DE" altLang="de-DE" sz="1025" baseline="-25000" dirty="0">
                <a:solidFill>
                  <a:prstClr val="black"/>
                </a:solidFill>
                <a:cs typeface="Arial" panose="020B0604020202020204" pitchFamily="34" charset="0"/>
              </a:rPr>
              <a:t>16,03 Euro / Stunde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642" y="6048909"/>
            <a:ext cx="1411400" cy="240971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3200722" y="1864553"/>
            <a:ext cx="2894005" cy="89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25" b="1" baseline="-25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Förderung der Famulatur</a:t>
            </a:r>
            <a:br>
              <a:rPr lang="de-DE" sz="1025" b="1" baseline="-25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e-DE" sz="684" baseline="-25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658" indent="-97658">
              <a:buFont typeface="Arial" panose="020B0604020202020204" pitchFamily="34" charset="0"/>
              <a:buChar char="•"/>
            </a:pPr>
            <a:r>
              <a:rPr 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Euro für die Ableistung der Famulatur im </a:t>
            </a:r>
            <a:br>
              <a:rPr 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ländlichen Raum</a:t>
            </a:r>
          </a:p>
          <a:p>
            <a:pPr marL="97658" indent="-97658">
              <a:buFont typeface="Arial" panose="020B0604020202020204" pitchFamily="34" charset="0"/>
              <a:buChar char="•"/>
            </a:pPr>
            <a:r>
              <a:rPr 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Weitere Zuschläge für Tätigkeit in unterversorgten </a:t>
            </a:r>
            <a:br>
              <a:rPr 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Gebieten (200 Euro) bzw. drohend unterversorgten Gebieten (100 Euro) bzw. für Fahrtkosten (150 Euro)</a:t>
            </a:r>
          </a:p>
          <a:p>
            <a:pPr marL="97658" indent="-97658">
              <a:buFont typeface="Arial" panose="020B0604020202020204" pitchFamily="34" charset="0"/>
              <a:buChar char="•"/>
            </a:pPr>
            <a:endParaRPr lang="de-DE" sz="684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3165099" y="2675327"/>
            <a:ext cx="3073838" cy="249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983" dirty="0">
                <a:latin typeface="Calibri" panose="020F0502020204030204"/>
              </a:rPr>
              <a:t>Förderung der Praxisnetze</a:t>
            </a:r>
          </a:p>
        </p:txBody>
      </p:sp>
      <p:sp>
        <p:nvSpPr>
          <p:cNvPr id="67" name="Abgerundetes Rechteck 66"/>
          <p:cNvSpPr/>
          <p:nvPr/>
        </p:nvSpPr>
        <p:spPr bwMode="auto">
          <a:xfrm>
            <a:off x="61206" y="5846448"/>
            <a:ext cx="3038220" cy="317345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94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769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Servicestelle 116 117</a:t>
            </a:r>
            <a:endParaRPr lang="de-DE" altLang="de-DE" sz="598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658" indent="-97658">
              <a:buFont typeface="Arial" panose="020B0604020202020204" pitchFamily="34" charset="0"/>
              <a:buChar char="•"/>
            </a:pPr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Förderung  von Betrieb und Einrichtung der Servicestelle 116 117</a:t>
            </a:r>
          </a:p>
          <a:p>
            <a:pPr marL="97658" indent="-97658">
              <a:buFont typeface="Arial" panose="020B0604020202020204" pitchFamily="34" charset="0"/>
              <a:buChar char="•"/>
            </a:pPr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Förderung des telemedizinischen Pilotprojekts  „</a:t>
            </a:r>
            <a:r>
              <a:rPr lang="de-DE" altLang="de-DE" sz="684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DocOnLine</a:t>
            </a:r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de-DE" altLang="de-DE" sz="684" baseline="-25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Abgerundetes Rechteck 61"/>
          <p:cNvSpPr/>
          <p:nvPr/>
        </p:nvSpPr>
        <p:spPr bwMode="auto">
          <a:xfrm>
            <a:off x="6346433" y="3356468"/>
            <a:ext cx="2621527" cy="583368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endParaRPr lang="de-DE" sz="769" b="1" baseline="-250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Die KVB unterstützt und fördert den medizinischen Nachwuchs, um weiterhin eine qualitativ hochwertige Versorgung in Bayern zu gewährleisten.  </a:t>
            </a:r>
          </a:p>
          <a:p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Vermittlung von Praxen, Stellen und Angeboten (KVB-Börse)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Begleitung des Wahlpflichtfach Planspiel „Arzt und Unternehmer“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Niederlassungsleitfaden als Unterstützung für angehende Haus- und Fachärzte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Speziell für Nachwuchsmediziner zugeschnittene Seminarangebote</a:t>
            </a:r>
          </a:p>
          <a:p>
            <a:pPr marL="122072" indent="-122072">
              <a:buFont typeface="Wingdings" panose="05000000000000000000" pitchFamily="2" charset="2"/>
              <a:buChar char="§"/>
            </a:pPr>
            <a:r>
              <a:rPr lang="de-DE" sz="684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Förderung der Weiterbildung für Haus- und Fachärzte sowie der psychotherapeutischen Ausbildung mit bis zu 5.000 Euro monatlich möglich (ggf. weitere Zuschüsse in unterversorgten bzw. drohend unterversorgten Gebieten (500 Euro bzw. 250 Euro))</a:t>
            </a:r>
          </a:p>
        </p:txBody>
      </p:sp>
      <p:sp>
        <p:nvSpPr>
          <p:cNvPr id="66" name="Abgerundetes Rechteck 65"/>
          <p:cNvSpPr/>
          <p:nvPr/>
        </p:nvSpPr>
        <p:spPr bwMode="auto">
          <a:xfrm>
            <a:off x="158218" y="4895351"/>
            <a:ext cx="1332237" cy="317345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769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Eigeneinrichtungen der KVB</a:t>
            </a:r>
          </a:p>
          <a:p>
            <a:pPr algn="ctr"/>
            <a:r>
              <a:rPr lang="de-DE" altLang="de-DE" sz="684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 unterversorgten Planungsbereichen</a:t>
            </a:r>
          </a:p>
        </p:txBody>
      </p:sp>
      <p:sp>
        <p:nvSpPr>
          <p:cNvPr id="70" name="Text Box 118"/>
          <p:cNvSpPr txBox="1">
            <a:spLocks noChangeArrowheads="1"/>
          </p:cNvSpPr>
          <p:nvPr/>
        </p:nvSpPr>
        <p:spPr bwMode="auto">
          <a:xfrm>
            <a:off x="3165099" y="3751836"/>
            <a:ext cx="3071124" cy="249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  <a:extLst/>
        </p:spPr>
        <p:txBody>
          <a:bodyPr lIns="34604" tIns="9762" rIns="19524" bIns="9762" anchor="ctr"/>
          <a:lstStyle>
            <a:defPPr>
              <a:defRPr lang="de-DE"/>
            </a:defPPr>
            <a:lvl1pPr defTabSz="4176713" eaLnBrk="1" hangingPunct="1">
              <a:spcBef>
                <a:spcPct val="50000"/>
              </a:spcBef>
              <a:defRPr sz="4600" b="1" baseline="0">
                <a:solidFill>
                  <a:srgbClr val="00254D"/>
                </a:solidFill>
              </a:defRPr>
            </a:lvl1pPr>
            <a:lvl2pPr marL="742950" indent="-285750" defTabSz="4176713"/>
            <a:lvl3pPr marL="1143000" indent="-228600" defTabSz="4176713"/>
            <a:lvl4pPr marL="1600200" indent="-228600" defTabSz="4176713"/>
            <a:lvl5pPr marL="2057400" indent="-228600" defTabSz="4176713"/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sz="1025" dirty="0">
                <a:latin typeface="Calibri" panose="020F0502020204030204"/>
              </a:rPr>
              <a:t>Förderung der Methadonsubstitution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5961" y="1799917"/>
            <a:ext cx="906378" cy="860029"/>
          </a:xfrm>
          <a:prstGeom prst="rect">
            <a:avLst/>
          </a:prstGeom>
        </p:spPr>
      </p:pic>
      <p:sp>
        <p:nvSpPr>
          <p:cNvPr id="59" name="Text Box 447"/>
          <p:cNvSpPr txBox="1">
            <a:spLocks noChangeArrowheads="1"/>
          </p:cNvSpPr>
          <p:nvPr/>
        </p:nvSpPr>
        <p:spPr bwMode="auto">
          <a:xfrm flipH="1">
            <a:off x="5864010" y="6427097"/>
            <a:ext cx="3264096" cy="17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256" baseline="0" dirty="0">
                <a:solidFill>
                  <a:prstClr val="black"/>
                </a:solidFill>
                <a:latin typeface="Calibri" panose="020F0502020204030204"/>
              </a:rPr>
              <a:t>*Es handelt sich in der Abbildung um einen Teil der Maßnahmen, die aus dem Strukturfonds gemäß § 105 Abs. 1a SGB V finanziert werden. Der Strukturfonds berücksichtig auch weitere Maßnahmen, die nicht in der Abbildung dargestellt sind.</a:t>
            </a:r>
          </a:p>
        </p:txBody>
      </p:sp>
      <p:sp>
        <p:nvSpPr>
          <p:cNvPr id="63" name="Abgerundetes Rechteck 62"/>
          <p:cNvSpPr/>
          <p:nvPr/>
        </p:nvSpPr>
        <p:spPr bwMode="auto">
          <a:xfrm>
            <a:off x="3141560" y="3119831"/>
            <a:ext cx="3137132" cy="416836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 vert="horz" wrap="square" lIns="38448" tIns="38448" rIns="38448" bIns="3844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025" b="1" baseline="-250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Förderung anerkannter Praxisnetze</a:t>
            </a:r>
          </a:p>
          <a:p>
            <a:pPr algn="ctr"/>
            <a:r>
              <a:rPr lang="de-DE" altLang="de-DE" sz="684" baseline="-25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97658" indent="-97658">
              <a:buFont typeface="Arial" panose="020B0604020202020204" pitchFamily="34" charset="0"/>
              <a:buChar char="•"/>
            </a:pPr>
            <a:r>
              <a:rPr 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einmalig mit 40.000 Euro für ein Projekt, welches einen                              besonderen Beitrag zur Sicherstellung leistet</a:t>
            </a:r>
          </a:p>
          <a:p>
            <a:pPr marL="97658" indent="-97658">
              <a:buFont typeface="Arial" panose="020B0604020202020204" pitchFamily="34" charset="0"/>
              <a:buChar char="•"/>
            </a:pPr>
            <a:r>
              <a:rPr lang="de-DE" alt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 zu 100.000 Euro für Projekte mit besonderem Versorgungsbeitrag im Bereich </a:t>
            </a:r>
            <a:br>
              <a:rPr lang="de-DE" alt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altLang="de-DE" sz="684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Methadonsubstitution </a:t>
            </a:r>
            <a:endParaRPr lang="de-DE" altLang="de-DE" sz="684" baseline="-2500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Grafik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46" y="3090856"/>
            <a:ext cx="582680" cy="241750"/>
          </a:xfrm>
          <a:prstGeom prst="rect">
            <a:avLst/>
          </a:prstGeom>
        </p:spPr>
      </p:pic>
      <p:sp>
        <p:nvSpPr>
          <p:cNvPr id="54" name="Text Box 447"/>
          <p:cNvSpPr txBox="1">
            <a:spLocks noChangeArrowheads="1"/>
          </p:cNvSpPr>
          <p:nvPr/>
        </p:nvSpPr>
        <p:spPr bwMode="auto">
          <a:xfrm flipH="1">
            <a:off x="5869180" y="6478494"/>
            <a:ext cx="3294858" cy="21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176713"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3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56" baseline="0" dirty="0">
                <a:solidFill>
                  <a:prstClr val="black"/>
                </a:solidFill>
                <a:latin typeface="Calibri" panose="020F0502020204030204"/>
              </a:rPr>
              <a:t>** Zur Erreichung der Förderziele kann der Vorstand unter Berücksichtigung der konkreten Versorgungssituation den Zuschuss für Fördermaßnahmen um bis zu 25% erhöhen. Dies wird derzeit für unterversorgte Planungsbereiche umgesetzt, für</a:t>
            </a:r>
            <a:br>
              <a:rPr lang="de-DE" sz="256" baseline="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256" baseline="0" dirty="0">
                <a:solidFill>
                  <a:prstClr val="black"/>
                </a:solidFill>
                <a:latin typeface="Calibri" panose="020F0502020204030204"/>
              </a:rPr>
              <a:t>     welche der Vorstand die Errichtung einer Eigeneinrichtung beschlossen hat</a:t>
            </a:r>
            <a:endParaRPr lang="de-DE" altLang="de-DE" sz="256" baseline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88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Sicherstellung und Fördermaßnahmen</a:t>
            </a:r>
            <a:br>
              <a:rPr lang="de-DE" dirty="0" smtClean="0"/>
            </a:br>
            <a:r>
              <a:rPr lang="de-DE" sz="2000" dirty="0" smtClean="0">
                <a:solidFill>
                  <a:schemeClr val="tx2"/>
                </a:solidFill>
              </a:rPr>
              <a:t>Prüfung auf (drohende) Unterversorgung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Prüfung auf (drohende) Unterversorgung aller Planungsbereiche findet</a:t>
            </a:r>
            <a:r>
              <a:rPr lang="de-DE" b="1" dirty="0" smtClean="0"/>
              <a:t> </a:t>
            </a:r>
            <a:r>
              <a:rPr lang="de-DE" b="1" dirty="0"/>
              <a:t>zweimal jährlich</a:t>
            </a:r>
            <a:r>
              <a:rPr lang="de-DE" dirty="0"/>
              <a:t> </a:t>
            </a:r>
            <a:r>
              <a:rPr lang="de-DE" dirty="0" smtClean="0"/>
              <a:t>statt</a:t>
            </a:r>
          </a:p>
          <a:p>
            <a:r>
              <a:rPr lang="de-DE" dirty="0" smtClean="0"/>
              <a:t>folgende Aspekte fließen in die Prüfung ein: 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6" y="2506927"/>
            <a:ext cx="6315018" cy="33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593725" y="388938"/>
            <a:ext cx="7046913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968375"/>
            <a:ext cx="7567613" cy="4911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Bedarfsgerechte Versorgung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/>
              <a:t>Grundsätze der Bedarfsplanung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Versorgungssituation</a:t>
            </a:r>
            <a:endParaRPr lang="de-DE" sz="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Der Versorgungsatlas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Zulassungsmöglichkeiten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Sicherstellung der ambulanten Versorgung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Fördermaßnahmen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Standortfaktoren und weitere Einflussfaktoren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für die Niederlassung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lvl="1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446087" lvl="1" indent="0" eaLnBrk="1" hangingPunct="1">
              <a:buFont typeface="Wingdings" panose="05000000000000000000" pitchFamily="2" charset="2"/>
              <a:buNone/>
              <a:defRPr/>
            </a:pPr>
            <a:endParaRPr lang="de-DE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72B7"/>
                </a:solidFill>
              </a:rPr>
              <a:t>Sicherstellung und Fördermaßnahmen</a:t>
            </a:r>
            <a:br>
              <a:rPr lang="de-DE" dirty="0">
                <a:solidFill>
                  <a:srgbClr val="0072B7"/>
                </a:solidFill>
              </a:rPr>
            </a:br>
            <a:r>
              <a:rPr lang="de-DE" sz="2000" dirty="0" err="1" smtClean="0">
                <a:solidFill>
                  <a:srgbClr val="00254D"/>
                </a:solidFill>
              </a:rPr>
              <a:t>Fördermaßnahmen</a:t>
            </a:r>
            <a:r>
              <a:rPr lang="de-DE" sz="2000" dirty="0" smtClean="0">
                <a:solidFill>
                  <a:srgbClr val="00254D"/>
                </a:solidFill>
              </a:rPr>
              <a:t> für Hausärzte im HÄP </a:t>
            </a:r>
            <a:r>
              <a:rPr lang="de-DE" sz="2000" dirty="0" err="1" smtClean="0">
                <a:solidFill>
                  <a:srgbClr val="00254D"/>
                </a:solidFill>
              </a:rPr>
              <a:t>Wiesenfelden</a:t>
            </a:r>
            <a:r>
              <a:rPr lang="de-DE" sz="2000" dirty="0">
                <a:solidFill>
                  <a:srgbClr val="00254D"/>
                </a:solidFill>
              </a:rPr>
              <a:t> </a:t>
            </a:r>
            <a:r>
              <a:rPr lang="de-DE" sz="2000" dirty="0" smtClean="0">
                <a:solidFill>
                  <a:srgbClr val="00254D"/>
                </a:solidFill>
              </a:rPr>
              <a:t>und Kinder- und Hautärzte im LK Regen</a:t>
            </a:r>
            <a:endParaRPr lang="de-DE" dirty="0"/>
          </a:p>
        </p:txBody>
      </p:sp>
      <p:sp>
        <p:nvSpPr>
          <p:cNvPr id="7" name="Pfeil nach rechts 6"/>
          <p:cNvSpPr/>
          <p:nvPr/>
        </p:nvSpPr>
        <p:spPr bwMode="auto">
          <a:xfrm>
            <a:off x="409240" y="5794394"/>
            <a:ext cx="184485" cy="169277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84341" y="1950549"/>
            <a:ext cx="8088159" cy="3928483"/>
          </a:xfrm>
        </p:spPr>
        <p:txBody>
          <a:bodyPr/>
          <a:lstStyle/>
          <a:p>
            <a:r>
              <a:rPr lang="de-DE" sz="1600" dirty="0" smtClean="0"/>
              <a:t>Zuschuss </a:t>
            </a:r>
            <a:r>
              <a:rPr lang="de-DE" sz="1600" dirty="0"/>
              <a:t>zur </a:t>
            </a:r>
            <a:r>
              <a:rPr lang="de-DE" sz="1600" b="1" dirty="0">
                <a:solidFill>
                  <a:schemeClr val="accent2"/>
                </a:solidFill>
              </a:rPr>
              <a:t>Niederlassung </a:t>
            </a:r>
            <a:r>
              <a:rPr lang="de-DE" sz="1600" dirty="0"/>
              <a:t>bzw. Praxisnachbesetzung bis zu </a:t>
            </a:r>
            <a:r>
              <a:rPr lang="de-DE" sz="1600" b="1" dirty="0" smtClean="0">
                <a:solidFill>
                  <a:schemeClr val="accent2"/>
                </a:solidFill>
              </a:rPr>
              <a:t>60.000 </a:t>
            </a:r>
            <a:r>
              <a:rPr lang="de-DE" sz="1600" b="1" dirty="0">
                <a:solidFill>
                  <a:schemeClr val="accent2"/>
                </a:solidFill>
              </a:rPr>
              <a:t>Euro</a:t>
            </a:r>
          </a:p>
          <a:p>
            <a:r>
              <a:rPr lang="de-DE" sz="1600" dirty="0"/>
              <a:t>Zuschuss zur </a:t>
            </a:r>
            <a:r>
              <a:rPr lang="de-DE" sz="1600" b="1" dirty="0">
                <a:solidFill>
                  <a:schemeClr val="accent2"/>
                </a:solidFill>
              </a:rPr>
              <a:t>Errichtung einer Zweigpraxis </a:t>
            </a:r>
            <a:r>
              <a:rPr lang="de-DE" sz="1600" dirty="0"/>
              <a:t>bis zu </a:t>
            </a:r>
            <a:r>
              <a:rPr lang="de-DE" sz="1600" b="1" dirty="0" smtClean="0">
                <a:solidFill>
                  <a:schemeClr val="accent2"/>
                </a:solidFill>
              </a:rPr>
              <a:t>15.000 </a:t>
            </a:r>
            <a:r>
              <a:rPr lang="de-DE" sz="1600" b="1" dirty="0">
                <a:solidFill>
                  <a:schemeClr val="accent2"/>
                </a:solidFill>
              </a:rPr>
              <a:t>Euro</a:t>
            </a:r>
          </a:p>
          <a:p>
            <a:r>
              <a:rPr lang="de-DE" sz="1600" dirty="0" smtClean="0"/>
              <a:t>Zuschuss </a:t>
            </a:r>
            <a:r>
              <a:rPr lang="de-DE" sz="1600" dirty="0"/>
              <a:t>zur </a:t>
            </a:r>
            <a:r>
              <a:rPr lang="de-DE" sz="1600" b="1" dirty="0">
                <a:solidFill>
                  <a:schemeClr val="accent2"/>
                </a:solidFill>
              </a:rPr>
              <a:t>Anstellung eines Hausarztes </a:t>
            </a:r>
            <a:r>
              <a:rPr lang="de-DE" sz="1600" dirty="0"/>
              <a:t>bis zu </a:t>
            </a:r>
            <a:r>
              <a:rPr lang="de-DE" sz="1600" b="1" dirty="0" smtClean="0">
                <a:solidFill>
                  <a:schemeClr val="accent2"/>
                </a:solidFill>
              </a:rPr>
              <a:t>4.000 </a:t>
            </a:r>
            <a:r>
              <a:rPr lang="de-DE" sz="1600" b="1" dirty="0">
                <a:solidFill>
                  <a:schemeClr val="accent2"/>
                </a:solidFill>
              </a:rPr>
              <a:t>Euro/Quartal</a:t>
            </a:r>
          </a:p>
          <a:p>
            <a:r>
              <a:rPr lang="de-DE" sz="1600" dirty="0"/>
              <a:t>Zuschuss zu </a:t>
            </a:r>
            <a:r>
              <a:rPr lang="de-DE" sz="1600" dirty="0">
                <a:solidFill>
                  <a:schemeClr val="tx1"/>
                </a:solidFill>
              </a:rPr>
              <a:t>den</a:t>
            </a:r>
            <a:r>
              <a:rPr lang="de-DE" sz="1600" b="1" dirty="0">
                <a:solidFill>
                  <a:schemeClr val="accent2"/>
                </a:solidFill>
              </a:rPr>
              <a:t> Investitionskosten im Rahmen </a:t>
            </a:r>
            <a:r>
              <a:rPr lang="de-DE" sz="1600" b="1" dirty="0" smtClean="0">
                <a:solidFill>
                  <a:schemeClr val="accent2"/>
                </a:solidFill>
              </a:rPr>
              <a:t>der </a:t>
            </a:r>
            <a:r>
              <a:rPr lang="de-DE" sz="1600" b="1" dirty="0">
                <a:solidFill>
                  <a:schemeClr val="accent2"/>
                </a:solidFill>
              </a:rPr>
              <a:t>Anstellung </a:t>
            </a:r>
            <a:br>
              <a:rPr lang="de-DE" sz="1600" b="1" dirty="0">
                <a:solidFill>
                  <a:schemeClr val="accent2"/>
                </a:solidFill>
              </a:rPr>
            </a:br>
            <a:r>
              <a:rPr lang="de-DE" sz="1600" dirty="0" smtClean="0"/>
              <a:t>eines </a:t>
            </a:r>
            <a:r>
              <a:rPr lang="de-DE" sz="1600" dirty="0"/>
              <a:t>Hausarztes bis zu </a:t>
            </a:r>
            <a:r>
              <a:rPr lang="de-DE" sz="1600" b="1" dirty="0">
                <a:solidFill>
                  <a:schemeClr val="accent2"/>
                </a:solidFill>
              </a:rPr>
              <a:t>15.000 Euro</a:t>
            </a:r>
          </a:p>
          <a:p>
            <a:r>
              <a:rPr lang="de-DE" sz="1600" dirty="0"/>
              <a:t>Zuschuss zur </a:t>
            </a:r>
            <a:r>
              <a:rPr lang="de-DE" sz="1600" b="1" dirty="0">
                <a:solidFill>
                  <a:schemeClr val="accent2"/>
                </a:solidFill>
              </a:rPr>
              <a:t>Beschäftigung einer Assistentin </a:t>
            </a:r>
            <a:r>
              <a:rPr lang="de-DE" sz="1600" dirty="0"/>
              <a:t>bis zu </a:t>
            </a:r>
            <a:r>
              <a:rPr lang="de-DE" sz="1600" b="1" dirty="0">
                <a:solidFill>
                  <a:schemeClr val="accent2"/>
                </a:solidFill>
              </a:rPr>
              <a:t>1.500 Euro</a:t>
            </a:r>
          </a:p>
          <a:p>
            <a:r>
              <a:rPr lang="de-DE" sz="1600" dirty="0"/>
              <a:t>Zuschuss zur Fortführung der Praxis über das 63. Lebensjahr </a:t>
            </a:r>
            <a:r>
              <a:rPr lang="de-DE" sz="1600" dirty="0" smtClean="0"/>
              <a:t>hinaus</a:t>
            </a:r>
            <a:br>
              <a:rPr lang="de-DE" sz="1600" dirty="0" smtClean="0"/>
            </a:br>
            <a:r>
              <a:rPr lang="de-DE" sz="1600" dirty="0" smtClean="0"/>
              <a:t> bis </a:t>
            </a:r>
            <a:r>
              <a:rPr lang="de-DE" sz="1600" dirty="0"/>
              <a:t>zu </a:t>
            </a:r>
            <a:r>
              <a:rPr lang="de-DE" sz="1600" b="1" dirty="0">
                <a:solidFill>
                  <a:schemeClr val="accent2"/>
                </a:solidFill>
              </a:rPr>
              <a:t>4.500 </a:t>
            </a:r>
            <a:r>
              <a:rPr lang="de-DE" sz="1600" b="1" dirty="0" smtClean="0">
                <a:solidFill>
                  <a:schemeClr val="accent2"/>
                </a:solidFill>
              </a:rPr>
              <a:t>Euro/Quartal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Zuschuss zur </a:t>
            </a:r>
            <a:r>
              <a:rPr lang="de-DE" sz="1600" b="1" dirty="0" smtClean="0">
                <a:solidFill>
                  <a:schemeClr val="accent2"/>
                </a:solidFill>
              </a:rPr>
              <a:t>Beschäftigung eines Weiterbildungsassistenten </a:t>
            </a:r>
            <a:br>
              <a:rPr lang="de-DE" sz="1600" b="1" dirty="0" smtClean="0">
                <a:solidFill>
                  <a:schemeClr val="accent2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bis zu </a:t>
            </a:r>
            <a:r>
              <a:rPr lang="de-DE" sz="1600" b="1" dirty="0" smtClean="0">
                <a:solidFill>
                  <a:schemeClr val="accent2"/>
                </a:solidFill>
              </a:rPr>
              <a:t>2.500 Euro/Monat </a:t>
            </a:r>
            <a:endParaRPr lang="de-DE" sz="1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945745" y="6397211"/>
            <a:ext cx="67361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e-DE" sz="1050">
                <a:hlinkClick r:id="rId3"/>
              </a:rPr>
              <a:t>https://www.kvb.de/praxis/niederlassung/finanzielle-foerdermoeglichkeiten/regionale-finanzielle-foerderungen/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2507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72B6"/>
                </a:solidFill>
              </a:rPr>
              <a:t>Förderprogramm</a:t>
            </a:r>
            <a:r>
              <a:rPr lang="de-DE" altLang="de-DE" dirty="0">
                <a:solidFill>
                  <a:srgbClr val="193269"/>
                </a:solidFill>
              </a:rPr>
              <a:t> </a:t>
            </a:r>
            <a:r>
              <a:rPr lang="de-DE" altLang="de-DE" dirty="0">
                <a:solidFill>
                  <a:srgbClr val="0072B6"/>
                </a:solidFill>
              </a:rPr>
              <a:t>zum Erhalt und zur Verbesserung der ärztlichen Versorgung im ländlichen Raum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3724" y="1938130"/>
            <a:ext cx="7794901" cy="3891170"/>
          </a:xfrm>
        </p:spPr>
        <p:txBody>
          <a:bodyPr/>
          <a:lstStyle/>
          <a:p>
            <a:pPr marL="0" lvl="0" indent="0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00254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Kassenärztlichen Vereinigung Bayern: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00254D"/>
                </a:solidFill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https://www.kvb.de/praxis/niederlassung/finanzielle-foerdermoeglichkeiten/</a:t>
            </a:r>
            <a:endParaRPr lang="de-DE" altLang="de-DE" b="1" dirty="0">
              <a:solidFill>
                <a:srgbClr val="00254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lvl="0" indent="0">
              <a:spcBef>
                <a:spcPct val="50000"/>
              </a:spcBef>
              <a:buNone/>
            </a:pPr>
            <a:endParaRPr lang="de-DE" altLang="de-DE" b="1" dirty="0">
              <a:solidFill>
                <a:srgbClr val="00254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00254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Bayerischen Staatsministerium für Gesundheit und Pflege: 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de-DE" altLang="de-DE" b="1" dirty="0">
                <a:solidFill>
                  <a:srgbClr val="00254D"/>
                </a:solidFill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http://www.aerzteportal.bayern.de/fachinformationen/foerderprogramm/niederlassung_hausaerzte-_aendl_raum.htm</a:t>
            </a:r>
            <a:endParaRPr lang="de-DE" altLang="de-DE" b="1" dirty="0">
              <a:solidFill>
                <a:srgbClr val="00254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9973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>
          <a:xfrm>
            <a:off x="593725" y="388938"/>
            <a:ext cx="7046913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968375"/>
            <a:ext cx="7567613" cy="4911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2">
                    <a:lumMod val="85000"/>
                  </a:schemeClr>
                </a:solidFill>
              </a:rPr>
              <a:t>Bedarfsgerechte Versorgung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2">
                    <a:lumMod val="85000"/>
                  </a:schemeClr>
                </a:solidFill>
              </a:rPr>
              <a:t>Grundsätze der Bedarfsplanung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Versorgungssituation</a:t>
            </a:r>
            <a:endParaRPr lang="de-DE" sz="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Der Versorgungsatlas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Zulassungsmöglichkeiten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Sicherstellung der ambulanten Versorgung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Fördermaßnahmen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tx1"/>
                </a:solidFill>
              </a:rPr>
              <a:t>Standortfaktoren und weitere Einflussfaktoren </a:t>
            </a:r>
            <a:r>
              <a:rPr lang="de-DE" b="1" dirty="0">
                <a:solidFill>
                  <a:schemeClr val="tx1"/>
                </a:solidFill>
              </a:rPr>
              <a:t>für die Niederlassung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lvl="1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446087" lvl="1" indent="0" eaLnBrk="1" hangingPunct="1">
              <a:buFont typeface="Wingdings" panose="05000000000000000000" pitchFamily="2" charset="2"/>
              <a:buNone/>
              <a:defRPr/>
            </a:pPr>
            <a:endParaRPr lang="de-DE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/>
          <p:cNvSpPr>
            <a:spLocks noGrp="1"/>
          </p:cNvSpPr>
          <p:nvPr>
            <p:ph type="title"/>
          </p:nvPr>
        </p:nvSpPr>
        <p:spPr>
          <a:xfrm>
            <a:off x="593725" y="317500"/>
            <a:ext cx="7046913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Sicherstellung der ambulanten Versorgung </a:t>
            </a:r>
            <a:r>
              <a:rPr lang="de-DE" altLang="de-DE" smtClean="0">
                <a:solidFill>
                  <a:schemeClr val="tx2"/>
                </a:solidFill>
              </a:rPr>
              <a:t>Standortfaktoren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84738" y="1182688"/>
            <a:ext cx="754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5"/>
                </a:solidFill>
              </a:rPr>
              <a:t>Jobs</a:t>
            </a:r>
          </a:p>
        </p:txBody>
      </p:sp>
      <p:sp>
        <p:nvSpPr>
          <p:cNvPr id="90116" name="Textfeld 5"/>
          <p:cNvSpPr txBox="1">
            <a:spLocks noChangeArrowheads="1"/>
          </p:cNvSpPr>
          <p:nvPr/>
        </p:nvSpPr>
        <p:spPr bwMode="auto">
          <a:xfrm>
            <a:off x="5980113" y="1538288"/>
            <a:ext cx="2243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/>
              <a:t>Freizeitangebote</a:t>
            </a:r>
          </a:p>
        </p:txBody>
      </p:sp>
      <p:sp>
        <p:nvSpPr>
          <p:cNvPr id="90117" name="Textfeld 6"/>
          <p:cNvSpPr txBox="1">
            <a:spLocks noChangeArrowheads="1"/>
          </p:cNvSpPr>
          <p:nvPr/>
        </p:nvSpPr>
        <p:spPr bwMode="auto">
          <a:xfrm>
            <a:off x="4948238" y="2217738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b="1">
                <a:solidFill>
                  <a:schemeClr val="accent2"/>
                </a:solidFill>
              </a:rPr>
              <a:t>Kinderbetreuung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65438" y="16557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5"/>
                </a:solidFill>
              </a:rPr>
              <a:t>Bereitschaftsdienst</a:t>
            </a:r>
          </a:p>
        </p:txBody>
      </p:sp>
      <p:sp>
        <p:nvSpPr>
          <p:cNvPr id="90119" name="Textfeld 8"/>
          <p:cNvSpPr txBox="1">
            <a:spLocks noChangeArrowheads="1"/>
          </p:cNvSpPr>
          <p:nvPr/>
        </p:nvSpPr>
        <p:spPr bwMode="auto">
          <a:xfrm>
            <a:off x="6845300" y="2765425"/>
            <a:ext cx="189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400" b="1"/>
              <a:t>Schulen</a:t>
            </a:r>
          </a:p>
        </p:txBody>
      </p:sp>
      <p:sp>
        <p:nvSpPr>
          <p:cNvPr id="90120" name="Textfeld 9"/>
          <p:cNvSpPr txBox="1">
            <a:spLocks noChangeArrowheads="1"/>
          </p:cNvSpPr>
          <p:nvPr/>
        </p:nvSpPr>
        <p:spPr bwMode="auto">
          <a:xfrm>
            <a:off x="630238" y="1276350"/>
            <a:ext cx="2792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b="1"/>
              <a:t>Lebenshaltungskosten</a:t>
            </a:r>
          </a:p>
        </p:txBody>
      </p:sp>
      <p:sp>
        <p:nvSpPr>
          <p:cNvPr id="90121" name="Textfeld 10"/>
          <p:cNvSpPr txBox="1">
            <a:spLocks noChangeArrowheads="1"/>
          </p:cNvSpPr>
          <p:nvPr/>
        </p:nvSpPr>
        <p:spPr bwMode="auto">
          <a:xfrm>
            <a:off x="484188" y="4281488"/>
            <a:ext cx="228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b="1"/>
              <a:t>Immobilienpreise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027488" y="2778125"/>
            <a:ext cx="20304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3"/>
                </a:solidFill>
              </a:rPr>
              <a:t>Patientenstamm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3725" y="3533775"/>
            <a:ext cx="16779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accent3"/>
                </a:solidFill>
              </a:rPr>
              <a:t>Versorgung</a:t>
            </a:r>
          </a:p>
        </p:txBody>
      </p:sp>
      <p:sp>
        <p:nvSpPr>
          <p:cNvPr id="90124" name="Textfeld 13"/>
          <p:cNvSpPr txBox="1">
            <a:spLocks noChangeArrowheads="1"/>
          </p:cNvSpPr>
          <p:nvPr/>
        </p:nvSpPr>
        <p:spPr bwMode="auto">
          <a:xfrm>
            <a:off x="3516313" y="5565775"/>
            <a:ext cx="430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b="1">
                <a:solidFill>
                  <a:schemeClr val="accent2"/>
                </a:solidFill>
              </a:rPr>
              <a:t>Unterstützung durch die Kommune</a:t>
            </a:r>
          </a:p>
        </p:txBody>
      </p:sp>
      <p:sp>
        <p:nvSpPr>
          <p:cNvPr id="90125" name="Textfeld 14"/>
          <p:cNvSpPr txBox="1">
            <a:spLocks noChangeArrowheads="1"/>
          </p:cNvSpPr>
          <p:nvPr/>
        </p:nvSpPr>
        <p:spPr bwMode="auto">
          <a:xfrm>
            <a:off x="2895600" y="3481388"/>
            <a:ext cx="2227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>
                <a:solidFill>
                  <a:schemeClr val="accent2"/>
                </a:solidFill>
              </a:rPr>
              <a:t>Fördermaßnahmen</a:t>
            </a:r>
          </a:p>
        </p:txBody>
      </p:sp>
      <p:sp>
        <p:nvSpPr>
          <p:cNvPr id="90126" name="Textfeld 15"/>
          <p:cNvSpPr txBox="1">
            <a:spLocks noChangeArrowheads="1"/>
          </p:cNvSpPr>
          <p:nvPr/>
        </p:nvSpPr>
        <p:spPr bwMode="auto">
          <a:xfrm>
            <a:off x="525463" y="2389188"/>
            <a:ext cx="3859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400" b="1">
                <a:solidFill>
                  <a:schemeClr val="accent2"/>
                </a:solidFill>
              </a:rPr>
              <a:t>Weiterbildungsverbund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49325" y="4975225"/>
            <a:ext cx="27463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200" b="1" dirty="0">
                <a:solidFill>
                  <a:schemeClr val="accent5"/>
                </a:solidFill>
              </a:rPr>
              <a:t>Mobilitätskonzepte</a:t>
            </a:r>
          </a:p>
        </p:txBody>
      </p:sp>
      <p:sp>
        <p:nvSpPr>
          <p:cNvPr id="90128" name="Textfeld 17"/>
          <p:cNvSpPr txBox="1">
            <a:spLocks noChangeArrowheads="1"/>
          </p:cNvSpPr>
          <p:nvPr/>
        </p:nvSpPr>
        <p:spPr bwMode="auto">
          <a:xfrm>
            <a:off x="5695950" y="3636963"/>
            <a:ext cx="297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b="1"/>
              <a:t>Alternative Praxisformen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613275" y="4233863"/>
            <a:ext cx="2905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5"/>
                </a:solidFill>
              </a:rPr>
              <a:t>Familie und Beruf</a:t>
            </a:r>
          </a:p>
        </p:txBody>
      </p:sp>
      <p:sp>
        <p:nvSpPr>
          <p:cNvPr id="90130" name="Textfeld 19"/>
          <p:cNvSpPr txBox="1">
            <a:spLocks noChangeArrowheads="1"/>
          </p:cNvSpPr>
          <p:nvPr/>
        </p:nvSpPr>
        <p:spPr bwMode="auto">
          <a:xfrm>
            <a:off x="2576513" y="3025775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b="1"/>
              <a:t>Kultur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656513" y="4870450"/>
            <a:ext cx="1046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3"/>
                </a:solidFill>
              </a:rPr>
              <a:t>Umwelt</a:t>
            </a:r>
          </a:p>
        </p:txBody>
      </p:sp>
      <p:sp>
        <p:nvSpPr>
          <p:cNvPr id="90132" name="Textfeld 21"/>
          <p:cNvSpPr txBox="1">
            <a:spLocks noChangeArrowheads="1"/>
          </p:cNvSpPr>
          <p:nvPr/>
        </p:nvSpPr>
        <p:spPr bwMode="auto">
          <a:xfrm>
            <a:off x="312738" y="5565775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Infrastruktur</a:t>
            </a:r>
          </a:p>
        </p:txBody>
      </p:sp>
      <p:sp>
        <p:nvSpPr>
          <p:cNvPr id="90133" name="Textfeld 22"/>
          <p:cNvSpPr txBox="1">
            <a:spLocks noChangeArrowheads="1"/>
          </p:cNvSpPr>
          <p:nvPr/>
        </p:nvSpPr>
        <p:spPr bwMode="auto">
          <a:xfrm>
            <a:off x="5180013" y="4975225"/>
            <a:ext cx="1046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Natur</a:t>
            </a:r>
          </a:p>
        </p:txBody>
      </p:sp>
      <p:sp>
        <p:nvSpPr>
          <p:cNvPr id="90134" name="Textfeld 23"/>
          <p:cNvSpPr txBox="1">
            <a:spLocks noChangeArrowheads="1"/>
          </p:cNvSpPr>
          <p:nvPr/>
        </p:nvSpPr>
        <p:spPr bwMode="auto">
          <a:xfrm>
            <a:off x="1058863" y="2951163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Beratung</a:t>
            </a:r>
          </a:p>
        </p:txBody>
      </p:sp>
      <p:sp>
        <p:nvSpPr>
          <p:cNvPr id="90135" name="Textfeld 24"/>
          <p:cNvSpPr txBox="1">
            <a:spLocks noChangeArrowheads="1"/>
          </p:cNvSpPr>
          <p:nvPr/>
        </p:nvSpPr>
        <p:spPr bwMode="auto">
          <a:xfrm>
            <a:off x="2765425" y="4025900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/>
              <a:t>Regionalität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405188" y="4708525"/>
            <a:ext cx="20304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6"/>
                </a:solidFill>
              </a:rPr>
              <a:t>Lohnkosten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133475" y="2046288"/>
            <a:ext cx="3490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6"/>
                </a:solidFill>
              </a:rPr>
              <a:t>Kooperationsmöglichkeiten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992688" y="3195638"/>
            <a:ext cx="297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6"/>
                </a:solidFill>
              </a:rPr>
              <a:t>Einkaufsmöglichkeiten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167438" y="4684713"/>
            <a:ext cx="2028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6"/>
                </a:solidFill>
              </a:rPr>
              <a:t>Mietpreise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793038" y="2093913"/>
            <a:ext cx="7540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5"/>
                </a:solidFill>
              </a:rPr>
              <a:t>MVZ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271713" y="5700713"/>
            <a:ext cx="952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3"/>
                </a:solidFill>
              </a:rPr>
              <a:t>ÖPNV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Vielen Dank für Ihre Aufmerksamkeit!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Referentin				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511346" y="2880306"/>
            <a:ext cx="3278059" cy="3541422"/>
          </a:xfrm>
          <a:prstGeom prst="rect">
            <a:avLst/>
          </a:prstGeom>
        </p:spPr>
        <p:txBody>
          <a:bodyPr vert="horz" wrap="square" lIns="0" tIns="7316" rIns="0" bIns="0" rtlCol="0">
            <a:noAutofit/>
          </a:bodyPr>
          <a:lstStyle/>
          <a:p>
            <a:pPr marL="9525" lvl="2">
              <a:lnSpc>
                <a:spcPct val="120000"/>
              </a:lnSpc>
              <a:spcBef>
                <a:spcPts val="73"/>
              </a:spcBef>
            </a:pPr>
            <a:r>
              <a:rPr lang="de-DE" sz="1490" b="1" spc="3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Simone Kutzner</a:t>
            </a:r>
          </a:p>
          <a:p>
            <a:pPr marL="9525" lvl="2">
              <a:lnSpc>
                <a:spcPct val="120000"/>
              </a:lnSpc>
            </a:pPr>
            <a:r>
              <a:rPr lang="de-DE" sz="1490" dirty="0" err="1">
                <a:solidFill>
                  <a:srgbClr val="00214F"/>
                </a:solidFill>
                <a:cs typeface="Arial" panose="020B0604020202020204" pitchFamily="34" charset="0"/>
              </a:rPr>
              <a:t>Ass.jur</a:t>
            </a:r>
            <a:r>
              <a:rPr lang="de-DE" sz="1490" dirty="0">
                <a:solidFill>
                  <a:srgbClr val="00214F"/>
                </a:solidFill>
                <a:cs typeface="Arial" panose="020B0604020202020204" pitchFamily="34" charset="0"/>
              </a:rPr>
              <a:t>.</a:t>
            </a:r>
          </a:p>
          <a:p>
            <a:pPr marL="9525" lvl="2">
              <a:lnSpc>
                <a:spcPct val="120000"/>
              </a:lnSpc>
            </a:pPr>
            <a:r>
              <a:rPr lang="de-DE" sz="1490" dirty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 </a:t>
            </a:r>
            <a:r>
              <a:rPr lang="de-DE" sz="1490" dirty="0" smtClean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Praxisführung</a:t>
            </a: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lvl="2">
              <a:lnSpc>
                <a:spcPct val="120000"/>
              </a:lnSpc>
            </a:pPr>
            <a:r>
              <a:rPr lang="de-DE" sz="1490" dirty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Beratungscenter </a:t>
            </a:r>
            <a:r>
              <a:rPr lang="de-DE" sz="1490" dirty="0" smtClean="0">
                <a:solidFill>
                  <a:srgbClr val="00214F"/>
                </a:solidFill>
                <a:cs typeface="Arial" panose="020B0604020202020204" pitchFamily="34" charset="0"/>
              </a:rPr>
              <a:t>Straubing</a:t>
            </a: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lnSpc>
                <a:spcPct val="120000"/>
              </a:lnSpc>
            </a:pP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lvl="2">
              <a:lnSpc>
                <a:spcPct val="120000"/>
              </a:lnSpc>
            </a:pPr>
            <a:r>
              <a:rPr lang="de-DE" sz="1490" dirty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Kassenärztliche Vereinigung Bayerns</a:t>
            </a:r>
          </a:p>
          <a:p>
            <a:pPr marL="9525" lvl="2">
              <a:lnSpc>
                <a:spcPct val="120000"/>
              </a:lnSpc>
            </a:pPr>
            <a:r>
              <a:rPr lang="de-DE" sz="1490" dirty="0">
                <a:solidFill>
                  <a:srgbClr val="00214F"/>
                </a:solidFill>
                <a:cs typeface="Arial" panose="020B0604020202020204" pitchFamily="34" charset="0"/>
              </a:rPr>
              <a:t>Lilienstraße 5-9</a:t>
            </a:r>
          </a:p>
          <a:p>
            <a:pPr marL="9525" lvl="2">
              <a:lnSpc>
                <a:spcPct val="120000"/>
              </a:lnSpc>
            </a:pPr>
            <a:r>
              <a:rPr lang="de-DE" sz="1490" dirty="0">
                <a:solidFill>
                  <a:srgbClr val="00214F"/>
                </a:solidFill>
                <a:cs typeface="Arial" panose="020B0604020202020204" pitchFamily="34" charset="0"/>
              </a:rPr>
              <a:t>94315 </a:t>
            </a:r>
            <a:r>
              <a:rPr lang="de-DE" sz="1490" dirty="0" smtClean="0">
                <a:solidFill>
                  <a:srgbClr val="00214F"/>
                </a:solidFill>
                <a:cs typeface="Arial" panose="020B0604020202020204" pitchFamily="34" charset="0"/>
              </a:rPr>
              <a:t>Straubing</a:t>
            </a:r>
          </a:p>
          <a:p>
            <a:pPr marL="9525" lvl="2">
              <a:lnSpc>
                <a:spcPct val="120000"/>
              </a:lnSpc>
            </a:pPr>
            <a:endParaRPr lang="de-DE" sz="1490" dirty="0">
              <a:solidFill>
                <a:srgbClr val="00214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90" dirty="0" smtClean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94 21 / 80 08 - 2 13</a:t>
            </a: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90" dirty="0" smtClean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Simone.Kutzner@kvb.de</a:t>
            </a: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90" dirty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www.kvb.de</a:t>
            </a:r>
          </a:p>
        </p:txBody>
      </p:sp>
    </p:spTree>
    <p:extLst>
      <p:ext uri="{BB962C8B-B14F-4D97-AF65-F5344CB8AC3E}">
        <p14:creationId xmlns:p14="http://schemas.microsoft.com/office/powerpoint/2010/main" val="26853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el 4"/>
          <p:cNvSpPr>
            <a:spLocks noGrp="1"/>
          </p:cNvSpPr>
          <p:nvPr>
            <p:ph type="title"/>
          </p:nvPr>
        </p:nvSpPr>
        <p:spPr>
          <a:xfrm>
            <a:off x="574674" y="476250"/>
            <a:ext cx="9500202" cy="1403350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Regionale Versorgung und Politik				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511345" y="2880306"/>
            <a:ext cx="5617605" cy="3541422"/>
          </a:xfrm>
          <a:prstGeom prst="rect">
            <a:avLst/>
          </a:prstGeom>
        </p:spPr>
        <p:txBody>
          <a:bodyPr vert="horz" wrap="square" lIns="0" tIns="7316" rIns="0" bIns="0" rtlCol="0">
            <a:noAutofit/>
          </a:bodyPr>
          <a:lstStyle/>
          <a:p>
            <a:pPr marL="9525" lvl="2">
              <a:lnSpc>
                <a:spcPct val="120000"/>
              </a:lnSpc>
              <a:spcBef>
                <a:spcPts val="73"/>
              </a:spcBef>
            </a:pPr>
            <a:r>
              <a:rPr lang="de-DE" sz="1490" b="1" spc="3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Huschke</a:t>
            </a:r>
          </a:p>
          <a:p>
            <a:pPr marL="9525" lvl="2">
              <a:lnSpc>
                <a:spcPct val="120000"/>
              </a:lnSpc>
            </a:pPr>
            <a:r>
              <a:rPr lang="de-DE" sz="1490" dirty="0" smtClean="0">
                <a:solidFill>
                  <a:srgbClr val="00214F"/>
                </a:solidFill>
                <a:cs typeface="Arial" panose="020B0604020202020204" pitchFamily="34" charset="0"/>
              </a:rPr>
              <a:t>Fachreferentin </a:t>
            </a:r>
          </a:p>
          <a:p>
            <a:pPr marL="9525" lvl="2">
              <a:lnSpc>
                <a:spcPct val="120000"/>
              </a:lnSpc>
            </a:pPr>
            <a:r>
              <a:rPr lang="de-DE" sz="1490" dirty="0" smtClean="0">
                <a:solidFill>
                  <a:srgbClr val="00214F"/>
                </a:solidFill>
                <a:cs typeface="Arial" panose="020B0604020202020204" pitchFamily="34" charset="0"/>
              </a:rPr>
              <a:t>Regionale Versorgung und Politik</a:t>
            </a: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lnSpc>
                <a:spcPct val="120000"/>
              </a:lnSpc>
            </a:pP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lvl="2">
              <a:lnSpc>
                <a:spcPct val="120000"/>
              </a:lnSpc>
            </a:pPr>
            <a:r>
              <a:rPr lang="de-DE" sz="1490" dirty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Kassenärztliche Vereinigung </a:t>
            </a:r>
            <a:r>
              <a:rPr lang="de-DE" sz="1490" dirty="0" smtClean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Bayerns</a:t>
            </a:r>
          </a:p>
          <a:p>
            <a:pPr marL="9525" lvl="2">
              <a:lnSpc>
                <a:spcPct val="120000"/>
              </a:lnSpc>
            </a:pPr>
            <a:r>
              <a:rPr lang="de-DE" sz="1490" dirty="0">
                <a:solidFill>
                  <a:srgbClr val="00214F"/>
                </a:solidFill>
                <a:cs typeface="Arial" panose="020B0604020202020204" pitchFamily="34" charset="0"/>
              </a:rPr>
              <a:t>Referat Strategische Versorgungsstrukturen und Sicherstellung</a:t>
            </a:r>
          </a:p>
          <a:p>
            <a:pPr marL="9525" lvl="2">
              <a:lnSpc>
                <a:spcPct val="120000"/>
              </a:lnSpc>
            </a:pP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lvl="2">
              <a:lnSpc>
                <a:spcPct val="120000"/>
              </a:lnSpc>
            </a:pPr>
            <a:r>
              <a:rPr lang="de-DE" sz="1490" dirty="0" err="1" smtClean="0">
                <a:solidFill>
                  <a:srgbClr val="00214F"/>
                </a:solidFill>
                <a:cs typeface="Arial" panose="020B0604020202020204" pitchFamily="34" charset="0"/>
              </a:rPr>
              <a:t>Elsenheimerstr</a:t>
            </a:r>
            <a:r>
              <a:rPr lang="de-DE" sz="1490" dirty="0" smtClean="0">
                <a:solidFill>
                  <a:srgbClr val="00214F"/>
                </a:solidFill>
                <a:cs typeface="Arial" panose="020B0604020202020204" pitchFamily="34" charset="0"/>
              </a:rPr>
              <a:t>. 39</a:t>
            </a:r>
            <a:endParaRPr lang="de-DE" sz="1490" dirty="0">
              <a:solidFill>
                <a:srgbClr val="00214F"/>
              </a:solidFill>
              <a:cs typeface="Arial" panose="020B0604020202020204" pitchFamily="34" charset="0"/>
            </a:endParaRPr>
          </a:p>
          <a:p>
            <a:pPr marL="9525" lvl="2">
              <a:lnSpc>
                <a:spcPct val="120000"/>
              </a:lnSpc>
            </a:pPr>
            <a:r>
              <a:rPr lang="de-DE" sz="1490" dirty="0" smtClean="0">
                <a:solidFill>
                  <a:srgbClr val="00214F"/>
                </a:solidFill>
                <a:cs typeface="Arial" panose="020B0604020202020204" pitchFamily="34" charset="0"/>
              </a:rPr>
              <a:t>80689 München</a:t>
            </a:r>
          </a:p>
          <a:p>
            <a:pPr marL="9525" lvl="2">
              <a:lnSpc>
                <a:spcPct val="120000"/>
              </a:lnSpc>
            </a:pPr>
            <a:endParaRPr lang="de-DE" sz="1490" dirty="0">
              <a:solidFill>
                <a:srgbClr val="00214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90" dirty="0">
                <a:solidFill>
                  <a:srgbClr val="00214F"/>
                </a:solidFill>
                <a:cs typeface="Arial" panose="020B0604020202020204" pitchFamily="34" charset="0"/>
              </a:rPr>
              <a:t>089 57093 - </a:t>
            </a:r>
            <a:r>
              <a:rPr lang="de-DE" sz="1490" dirty="0" smtClean="0">
                <a:solidFill>
                  <a:srgbClr val="00214F"/>
                </a:solidFill>
                <a:cs typeface="Arial" panose="020B0604020202020204" pitchFamily="34" charset="0"/>
              </a:rPr>
              <a:t>44 35</a:t>
            </a:r>
            <a:endParaRPr lang="de-DE" sz="1490" dirty="0">
              <a:solidFill>
                <a:srgbClr val="00214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90" dirty="0" smtClean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Lisa.Huschke@kvb.de</a:t>
            </a:r>
            <a:endParaRPr lang="de-DE" sz="1490" dirty="0">
              <a:solidFill>
                <a:srgbClr val="0021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90" dirty="0">
                <a:solidFill>
                  <a:srgbClr val="0021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www.kvb.de</a:t>
            </a:r>
          </a:p>
        </p:txBody>
      </p:sp>
    </p:spTree>
    <p:extLst>
      <p:ext uri="{BB962C8B-B14F-4D97-AF65-F5344CB8AC3E}">
        <p14:creationId xmlns:p14="http://schemas.microsoft.com/office/powerpoint/2010/main" val="307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 der Bedarfsplanung</a:t>
            </a:r>
            <a:br>
              <a:rPr lang="de-DE" dirty="0" smtClean="0"/>
            </a:br>
            <a:r>
              <a:rPr lang="de-DE" sz="2000" dirty="0" smtClean="0">
                <a:solidFill>
                  <a:schemeClr val="tx2"/>
                </a:solidFill>
              </a:rPr>
              <a:t>Ziele und Inhalt 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1415" y="1256822"/>
            <a:ext cx="8912585" cy="4667953"/>
          </a:xfrm>
        </p:spPr>
        <p:txBody>
          <a:bodyPr/>
          <a:lstStyle/>
          <a:p>
            <a:pPr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b="1" dirty="0" smtClean="0"/>
              <a:t>Ziele der Bedarfsplanung</a:t>
            </a:r>
          </a:p>
          <a:p>
            <a:pPr marL="812800" lvl="1" indent="-361950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"/>
              <a:defRPr/>
            </a:pPr>
            <a:r>
              <a:rPr lang="de-DE" sz="1400" b="1" dirty="0" smtClean="0"/>
              <a:t>Sicherstellung</a:t>
            </a:r>
            <a:r>
              <a:rPr lang="de-DE" sz="1400" dirty="0" smtClean="0"/>
              <a:t> </a:t>
            </a:r>
            <a:r>
              <a:rPr lang="de-DE" sz="1400" dirty="0"/>
              <a:t>einer </a:t>
            </a:r>
            <a:r>
              <a:rPr lang="de-DE" sz="1400" b="1" dirty="0"/>
              <a:t>flächendeckenden und bedarfsgerechten </a:t>
            </a:r>
            <a:r>
              <a:rPr lang="de-DE" sz="1400" b="1" dirty="0" smtClean="0"/>
              <a:t>Versorgung</a:t>
            </a:r>
            <a:endParaRPr lang="de-DE" sz="1400" dirty="0" smtClean="0"/>
          </a:p>
          <a:p>
            <a:pPr marL="812800" lvl="1" indent="-361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  <a:defRPr/>
            </a:pPr>
            <a:r>
              <a:rPr lang="de-DE" altLang="de-DE" sz="1400" b="1" dirty="0">
                <a:solidFill>
                  <a:schemeClr val="dk1"/>
                </a:solidFill>
                <a:sym typeface="Wingdings" panose="05000000000000000000" pitchFamily="2" charset="2"/>
              </a:rPr>
              <a:t>Sicherung</a:t>
            </a:r>
            <a:r>
              <a:rPr lang="de-DE" altLang="de-DE" sz="1400" dirty="0">
                <a:solidFill>
                  <a:schemeClr val="dk1"/>
                </a:solidFill>
                <a:sym typeface="Wingdings" panose="05000000000000000000" pitchFamily="2" charset="2"/>
              </a:rPr>
              <a:t> eines </a:t>
            </a:r>
            <a:r>
              <a:rPr lang="de-DE" altLang="de-DE" sz="1400" b="1" dirty="0">
                <a:solidFill>
                  <a:schemeClr val="dk1"/>
                </a:solidFill>
                <a:sym typeface="Wingdings" panose="05000000000000000000" pitchFamily="2" charset="2"/>
              </a:rPr>
              <a:t>gleichmäßigen Zugangs </a:t>
            </a:r>
            <a:r>
              <a:rPr lang="de-DE" altLang="de-DE" sz="1400" dirty="0">
                <a:solidFill>
                  <a:schemeClr val="dk1"/>
                </a:solidFill>
                <a:sym typeface="Wingdings" panose="05000000000000000000" pitchFamily="2" charset="2"/>
              </a:rPr>
              <a:t>zur ambulanten Versorgung </a:t>
            </a:r>
            <a:endParaRPr lang="de-DE" altLang="de-DE" sz="1400" b="1" dirty="0" smtClean="0">
              <a:solidFill>
                <a:schemeClr val="dk1"/>
              </a:solidFill>
              <a:sym typeface="Wingdings" panose="05000000000000000000" pitchFamily="2" charset="2"/>
            </a:endParaRPr>
          </a:p>
          <a:p>
            <a:pPr marL="812800" lvl="1" indent="-361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  <a:defRPr/>
            </a:pPr>
            <a:r>
              <a:rPr lang="de-DE" sz="1400" dirty="0" smtClean="0"/>
              <a:t>Sicherung eines </a:t>
            </a:r>
            <a:r>
              <a:rPr lang="de-DE" sz="1400" b="1" dirty="0" smtClean="0"/>
              <a:t>ausgewogenes Verhältnisses unter </a:t>
            </a:r>
            <a:r>
              <a:rPr lang="de-DE" sz="1400" b="1" dirty="0"/>
              <a:t>den </a:t>
            </a:r>
            <a:r>
              <a:rPr lang="de-DE" sz="1400" b="1" dirty="0" smtClean="0"/>
              <a:t>Arztgruppen</a:t>
            </a:r>
          </a:p>
          <a:p>
            <a:pPr marL="812800" lvl="1" indent="-361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  <a:defRPr/>
            </a:pPr>
            <a:r>
              <a:rPr lang="de-DE" sz="1400" b="1" dirty="0"/>
              <a:t>Vermeidung </a:t>
            </a:r>
            <a:r>
              <a:rPr lang="de-DE" sz="1400" dirty="0"/>
              <a:t>von </a:t>
            </a:r>
            <a:r>
              <a:rPr lang="de-DE" sz="1400" b="1" dirty="0"/>
              <a:t>Unterversorgung</a:t>
            </a:r>
            <a:r>
              <a:rPr lang="de-DE" sz="1400" dirty="0"/>
              <a:t> oder </a:t>
            </a:r>
            <a:r>
              <a:rPr lang="de-DE" sz="1400" b="1" dirty="0"/>
              <a:t>Überversorgung</a:t>
            </a:r>
            <a:r>
              <a:rPr lang="de-DE" sz="1400" dirty="0"/>
              <a:t> </a:t>
            </a:r>
            <a:endParaRPr lang="de-DE" sz="1400" dirty="0" smtClean="0"/>
          </a:p>
          <a:p>
            <a:pPr marL="450850" lvl="1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900" dirty="0" smtClean="0"/>
          </a:p>
          <a:p>
            <a:pPr marL="812800" lvl="1" indent="-361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  <a:defRPr/>
            </a:pPr>
            <a:endParaRPr lang="de-DE" sz="100" dirty="0" smtClean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altLang="de-DE" sz="1600" b="1" dirty="0" smtClean="0"/>
              <a:t>Bedarfsplanungs-Richtlinie</a:t>
            </a:r>
            <a:r>
              <a:rPr lang="de-DE" altLang="de-DE" sz="1600" dirty="0" smtClean="0"/>
              <a:t> </a:t>
            </a:r>
            <a:r>
              <a:rPr lang="de-DE" altLang="de-DE" sz="1600" dirty="0"/>
              <a:t>beinhaltet </a:t>
            </a:r>
            <a:r>
              <a:rPr lang="de-DE" altLang="de-DE" sz="1600" b="1" dirty="0"/>
              <a:t>bundesweit gültige Vorgaben </a:t>
            </a:r>
            <a:r>
              <a:rPr lang="de-DE" altLang="de-DE" sz="1600" dirty="0"/>
              <a:t>zu</a:t>
            </a:r>
            <a:r>
              <a:rPr lang="de-DE" altLang="de-DE" sz="1500" dirty="0"/>
              <a:t>: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1450" b="1" dirty="0"/>
              <a:t>Welche Ärzte benötigt werden </a:t>
            </a:r>
            <a:br>
              <a:rPr lang="de-DE" altLang="de-DE" sz="1450" b="1" dirty="0"/>
            </a:br>
            <a:r>
              <a:rPr lang="de-DE" altLang="de-DE" sz="1450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de-DE" altLang="de-DE" sz="1450" dirty="0">
                <a:sym typeface="Wingdings" panose="05000000000000000000" pitchFamily="2" charset="2"/>
              </a:rPr>
              <a:t> Einteilung der Ärzte in </a:t>
            </a:r>
            <a:r>
              <a:rPr lang="de-DE" altLang="de-DE" sz="1450" b="1" dirty="0">
                <a:sym typeface="Wingdings" panose="05000000000000000000" pitchFamily="2" charset="2"/>
              </a:rPr>
              <a:t>23</a:t>
            </a:r>
            <a:r>
              <a:rPr lang="de-DE" altLang="de-DE" sz="1450" dirty="0">
                <a:sym typeface="Wingdings" panose="05000000000000000000" pitchFamily="2" charset="2"/>
              </a:rPr>
              <a:t> </a:t>
            </a:r>
            <a:r>
              <a:rPr lang="de-DE" altLang="de-DE" sz="1450" b="1" dirty="0">
                <a:sym typeface="Wingdings" panose="05000000000000000000" pitchFamily="2" charset="2"/>
              </a:rPr>
              <a:t>Arztgruppen </a:t>
            </a:r>
            <a:br>
              <a:rPr lang="de-DE" altLang="de-DE" sz="1450" b="1" dirty="0">
                <a:sym typeface="Wingdings" panose="05000000000000000000" pitchFamily="2" charset="2"/>
              </a:rPr>
            </a:br>
            <a:r>
              <a:rPr lang="de-DE" altLang="de-DE" sz="1450" dirty="0">
                <a:solidFill>
                  <a:schemeClr val="accent2"/>
                </a:solidFill>
                <a:sym typeface="Wingdings" panose="05000000000000000000" pitchFamily="2" charset="2"/>
              </a:rPr>
              <a:t> </a:t>
            </a:r>
            <a:r>
              <a:rPr lang="de-DE" altLang="de-DE" sz="1450" b="1" dirty="0">
                <a:sym typeface="Wingdings" panose="05000000000000000000" pitchFamily="2" charset="2"/>
              </a:rPr>
              <a:t>in 4 Versorgungsebenen: Hausärztliche</a:t>
            </a:r>
            <a:r>
              <a:rPr lang="de-DE" altLang="de-DE" sz="1450" dirty="0">
                <a:sym typeface="Wingdings" panose="05000000000000000000" pitchFamily="2" charset="2"/>
              </a:rPr>
              <a:t> Versorgung; </a:t>
            </a:r>
            <a:r>
              <a:rPr lang="de-DE" altLang="de-DE" sz="1450" b="1" dirty="0">
                <a:sym typeface="Wingdings" panose="05000000000000000000" pitchFamily="2" charset="2"/>
              </a:rPr>
              <a:t>Allgemeine </a:t>
            </a:r>
            <a:r>
              <a:rPr lang="de-DE" altLang="de-DE" sz="1450" dirty="0" smtClean="0">
                <a:sym typeface="Wingdings" panose="05000000000000000000" pitchFamily="2" charset="2"/>
              </a:rPr>
              <a:t>fachärztliche Versorgung</a:t>
            </a:r>
            <a:r>
              <a:rPr lang="de-DE" altLang="de-DE" sz="1450" dirty="0">
                <a:sym typeface="Wingdings" panose="05000000000000000000" pitchFamily="2" charset="2"/>
              </a:rPr>
              <a:t>; </a:t>
            </a:r>
            <a:r>
              <a:rPr lang="de-DE" altLang="de-DE" sz="1450" dirty="0" smtClean="0">
                <a:sym typeface="Wingdings" panose="05000000000000000000" pitchFamily="2" charset="2"/>
              </a:rPr>
              <a:t/>
            </a:r>
            <a:br>
              <a:rPr lang="de-DE" altLang="de-DE" sz="1450" dirty="0" smtClean="0">
                <a:sym typeface="Wingdings" panose="05000000000000000000" pitchFamily="2" charset="2"/>
              </a:rPr>
            </a:br>
            <a:r>
              <a:rPr lang="de-DE" altLang="de-DE" sz="1450" dirty="0" smtClean="0">
                <a:sym typeface="Wingdings" panose="05000000000000000000" pitchFamily="2" charset="2"/>
              </a:rPr>
              <a:t>     </a:t>
            </a:r>
            <a:r>
              <a:rPr lang="de-DE" altLang="de-DE" sz="1450" b="1" dirty="0" smtClean="0">
                <a:sym typeface="Wingdings" panose="05000000000000000000" pitchFamily="2" charset="2"/>
              </a:rPr>
              <a:t>Spezialisierte </a:t>
            </a:r>
            <a:r>
              <a:rPr lang="de-DE" altLang="de-DE" sz="1450" dirty="0">
                <a:sym typeface="Wingdings" panose="05000000000000000000" pitchFamily="2" charset="2"/>
              </a:rPr>
              <a:t>fachärztliche Versorgung; </a:t>
            </a:r>
            <a:r>
              <a:rPr lang="de-DE" altLang="de-DE" sz="1450" b="1" dirty="0">
                <a:sym typeface="Wingdings" panose="05000000000000000000" pitchFamily="2" charset="2"/>
              </a:rPr>
              <a:t>Gesonderte </a:t>
            </a:r>
            <a:r>
              <a:rPr lang="de-DE" altLang="de-DE" sz="1450" dirty="0">
                <a:sym typeface="Wingdings" panose="05000000000000000000" pitchFamily="2" charset="2"/>
              </a:rPr>
              <a:t>fachärztliche Versorgung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1450" b="1" dirty="0"/>
              <a:t>Wo die Ärzte benötigt werden </a:t>
            </a:r>
            <a:br>
              <a:rPr lang="de-DE" altLang="de-DE" sz="1450" b="1" dirty="0"/>
            </a:br>
            <a:r>
              <a:rPr lang="de-DE" altLang="de-DE" sz="1450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de-DE" altLang="de-DE" sz="1450" dirty="0">
                <a:sym typeface="Wingdings" panose="05000000000000000000" pitchFamily="2" charset="2"/>
              </a:rPr>
              <a:t> Definition von Planungsbereichen</a:t>
            </a:r>
          </a:p>
          <a:p>
            <a:pPr marL="721900" lvl="1">
              <a:lnSpc>
                <a:spcPct val="130000"/>
              </a:lnSpc>
              <a:spcBef>
                <a:spcPts val="600"/>
              </a:spcBef>
            </a:pPr>
            <a:r>
              <a:rPr lang="de-DE" altLang="de-DE" sz="1450" b="1" dirty="0"/>
              <a:t>Wie viele Ärzte </a:t>
            </a:r>
            <a:r>
              <a:rPr lang="de-DE" altLang="de-DE" sz="1450" b="1" dirty="0" smtClean="0"/>
              <a:t>im </a:t>
            </a:r>
            <a:r>
              <a:rPr lang="de-DE" altLang="de-DE" sz="1450" b="1" dirty="0"/>
              <a:t>Planungsbereich benötigt werden </a:t>
            </a:r>
            <a:r>
              <a:rPr lang="de-DE" altLang="de-DE" sz="1450" dirty="0"/>
              <a:t/>
            </a:r>
            <a:br>
              <a:rPr lang="de-DE" altLang="de-DE" sz="1450" dirty="0"/>
            </a:br>
            <a:r>
              <a:rPr lang="de-DE" altLang="de-DE" sz="1450" dirty="0">
                <a:solidFill>
                  <a:schemeClr val="accent2"/>
                </a:solidFill>
                <a:sym typeface="Wingdings" panose="05000000000000000000" pitchFamily="2" charset="2"/>
              </a:rPr>
              <a:t></a:t>
            </a:r>
            <a:r>
              <a:rPr lang="de-DE" altLang="de-DE" sz="1450" dirty="0">
                <a:sym typeface="Wingdings" panose="05000000000000000000" pitchFamily="2" charset="2"/>
              </a:rPr>
              <a:t> </a:t>
            </a:r>
            <a:r>
              <a:rPr lang="de-DE" altLang="de-DE" sz="1450" dirty="0" smtClean="0">
                <a:sym typeface="Wingdings" panose="05000000000000000000" pitchFamily="2" charset="2"/>
              </a:rPr>
              <a:t>Verhältniszahl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945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54859"/>
            <a:ext cx="7046913" cy="457200"/>
          </a:xfrm>
        </p:spPr>
        <p:txBody>
          <a:bodyPr/>
          <a:lstStyle/>
          <a:p>
            <a:r>
              <a:rPr lang="de-DE" dirty="0"/>
              <a:t>Grundsätze der Bedarfsplanung</a:t>
            </a:r>
            <a:br>
              <a:rPr lang="de-DE" dirty="0"/>
            </a:br>
            <a:r>
              <a:rPr lang="de-DE" sz="2000" dirty="0" smtClean="0">
                <a:solidFill>
                  <a:schemeClr val="tx2"/>
                </a:solidFill>
              </a:rPr>
              <a:t>Versorgungsebenen</a:t>
            </a:r>
            <a:endParaRPr lang="de-DE" altLang="de-DE" dirty="0" smtClean="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452438" y="885825"/>
            <a:ext cx="8258174" cy="5211763"/>
            <a:chOff x="285" y="518"/>
            <a:chExt cx="5202" cy="3283"/>
          </a:xfrm>
        </p:grpSpPr>
        <p:sp>
          <p:nvSpPr>
            <p:cNvPr id="12293" name="Text Box 4"/>
            <p:cNvSpPr txBox="1">
              <a:spLocks noChangeAspect="1" noChangeArrowheads="1"/>
            </p:cNvSpPr>
            <p:nvPr/>
          </p:nvSpPr>
          <p:spPr bwMode="auto">
            <a:xfrm>
              <a:off x="4178" y="1583"/>
              <a:ext cx="1309" cy="6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de-DE" altLang="de-DE" b="1" dirty="0" smtClean="0">
                  <a:solidFill>
                    <a:schemeClr val="accent2"/>
                  </a:solidFill>
                </a:rPr>
                <a:t>KV-Region</a:t>
              </a:r>
            </a:p>
            <a:p>
              <a:pPr algn="ctr">
                <a:spcBef>
                  <a:spcPts val="600"/>
                </a:spcBef>
              </a:pPr>
              <a:r>
                <a:rPr lang="de-DE" altLang="de-DE" b="1" dirty="0" smtClean="0">
                  <a:solidFill>
                    <a:schemeClr val="accent2"/>
                  </a:solidFill>
                </a:rPr>
                <a:t>(Bayern)</a:t>
              </a:r>
              <a:endParaRPr lang="de-DE" altLang="de-DE" b="1" dirty="0">
                <a:solidFill>
                  <a:schemeClr val="accent2"/>
                </a:solidFill>
              </a:endParaRPr>
            </a:p>
          </p:txBody>
        </p:sp>
        <p:sp>
          <p:nvSpPr>
            <p:cNvPr id="12294" name="Text Box 5"/>
            <p:cNvSpPr txBox="1">
              <a:spLocks noChangeAspect="1" noChangeArrowheads="1"/>
            </p:cNvSpPr>
            <p:nvPr/>
          </p:nvSpPr>
          <p:spPr bwMode="auto">
            <a:xfrm>
              <a:off x="307" y="1558"/>
              <a:ext cx="1174" cy="6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sz="1700" b="1">
                  <a:solidFill>
                    <a:schemeClr val="bg1"/>
                  </a:solidFill>
                </a:rPr>
                <a:t>Mittelbereiche</a:t>
              </a:r>
            </a:p>
          </p:txBody>
        </p:sp>
        <p:sp>
          <p:nvSpPr>
            <p:cNvPr id="12295" name="Text Box 6"/>
            <p:cNvSpPr txBox="1">
              <a:spLocks noChangeAspect="1" noChangeArrowheads="1"/>
            </p:cNvSpPr>
            <p:nvPr/>
          </p:nvSpPr>
          <p:spPr bwMode="auto">
            <a:xfrm>
              <a:off x="1502" y="1557"/>
              <a:ext cx="1310" cy="6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b="1" dirty="0" smtClean="0">
                  <a:solidFill>
                    <a:schemeClr val="accent2"/>
                  </a:solidFill>
                </a:rPr>
                <a:t>Kreise</a:t>
              </a:r>
              <a:endParaRPr lang="de-DE" altLang="de-DE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2296" name="Text Box 7"/>
            <p:cNvSpPr txBox="1">
              <a:spLocks noChangeAspect="1" noChangeArrowheads="1"/>
            </p:cNvSpPr>
            <p:nvPr/>
          </p:nvSpPr>
          <p:spPr bwMode="auto">
            <a:xfrm>
              <a:off x="2830" y="1558"/>
              <a:ext cx="1308" cy="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sz="1600" b="1" dirty="0" smtClean="0">
                  <a:solidFill>
                    <a:schemeClr val="accent2"/>
                  </a:solidFill>
                </a:rPr>
                <a:t>Raumordnungs-regionen</a:t>
              </a:r>
              <a:endParaRPr lang="de-DE" altLang="de-DE" sz="1600" dirty="0">
                <a:solidFill>
                  <a:schemeClr val="accent2"/>
                </a:solidFill>
              </a:endParaRPr>
            </a:p>
          </p:txBody>
        </p:sp>
        <p:sp>
          <p:nvSpPr>
            <p:cNvPr id="951304" name="AutoShape 8"/>
            <p:cNvSpPr>
              <a:spLocks noChangeArrowheads="1"/>
            </p:cNvSpPr>
            <p:nvPr/>
          </p:nvSpPr>
          <p:spPr bwMode="auto">
            <a:xfrm rot="10800000">
              <a:off x="285" y="1354"/>
              <a:ext cx="1176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298" name="Text Box 9"/>
            <p:cNvSpPr txBox="1">
              <a:spLocks noChangeAspect="1" noChangeArrowheads="1"/>
            </p:cNvSpPr>
            <p:nvPr/>
          </p:nvSpPr>
          <p:spPr bwMode="auto">
            <a:xfrm>
              <a:off x="1509" y="524"/>
              <a:ext cx="3953" cy="26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b="1">
                  <a:solidFill>
                    <a:schemeClr val="accent2"/>
                  </a:solidFill>
                </a:rPr>
                <a:t>Fachärztliche Versorgung</a:t>
              </a:r>
            </a:p>
          </p:txBody>
        </p:sp>
        <p:sp>
          <p:nvSpPr>
            <p:cNvPr id="12299" name="Text Box 10"/>
            <p:cNvSpPr txBox="1">
              <a:spLocks noChangeAspect="1" noChangeArrowheads="1"/>
            </p:cNvSpPr>
            <p:nvPr/>
          </p:nvSpPr>
          <p:spPr bwMode="auto">
            <a:xfrm>
              <a:off x="300" y="518"/>
              <a:ext cx="1168" cy="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b="1">
                  <a:solidFill>
                    <a:schemeClr val="bg1"/>
                  </a:solidFill>
                </a:rPr>
                <a:t>Hausärztliche Versorgung</a:t>
              </a:r>
            </a:p>
          </p:txBody>
        </p:sp>
        <p:sp>
          <p:nvSpPr>
            <p:cNvPr id="12300" name="Text Box 11"/>
            <p:cNvSpPr txBox="1">
              <a:spLocks noChangeAspect="1" noChangeArrowheads="1"/>
            </p:cNvSpPr>
            <p:nvPr/>
          </p:nvSpPr>
          <p:spPr bwMode="auto">
            <a:xfrm>
              <a:off x="1502" y="818"/>
              <a:ext cx="1305" cy="53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sz="1500" b="1">
                  <a:solidFill>
                    <a:schemeClr val="accent2"/>
                  </a:solidFill>
                </a:rPr>
                <a:t>Allgemeine Fachärztliche Versorgung</a:t>
              </a:r>
            </a:p>
          </p:txBody>
        </p:sp>
        <p:sp>
          <p:nvSpPr>
            <p:cNvPr id="12301" name="Text Box 12"/>
            <p:cNvSpPr txBox="1">
              <a:spLocks noChangeAspect="1" noChangeArrowheads="1"/>
            </p:cNvSpPr>
            <p:nvPr/>
          </p:nvSpPr>
          <p:spPr bwMode="auto">
            <a:xfrm>
              <a:off x="2831" y="821"/>
              <a:ext cx="1311" cy="5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sz="1500" b="1">
                  <a:solidFill>
                    <a:schemeClr val="accent2"/>
                  </a:solidFill>
                </a:rPr>
                <a:t>Spezialisierte Fachärztliche Versorgung*</a:t>
              </a:r>
            </a:p>
          </p:txBody>
        </p:sp>
        <p:sp>
          <p:nvSpPr>
            <p:cNvPr id="12302" name="Text Box 13"/>
            <p:cNvSpPr txBox="1">
              <a:spLocks noChangeAspect="1" noChangeArrowheads="1"/>
            </p:cNvSpPr>
            <p:nvPr/>
          </p:nvSpPr>
          <p:spPr bwMode="auto">
            <a:xfrm>
              <a:off x="4163" y="820"/>
              <a:ext cx="1306" cy="5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sz="1500" b="1">
                  <a:solidFill>
                    <a:schemeClr val="accent2"/>
                  </a:solidFill>
                </a:rPr>
                <a:t>Gesonderte Fachärztliche Versorgung</a:t>
              </a:r>
            </a:p>
          </p:txBody>
        </p:sp>
        <p:sp>
          <p:nvSpPr>
            <p:cNvPr id="951310" name="AutoShape 14"/>
            <p:cNvSpPr>
              <a:spLocks noChangeArrowheads="1"/>
            </p:cNvSpPr>
            <p:nvPr/>
          </p:nvSpPr>
          <p:spPr bwMode="auto">
            <a:xfrm rot="10800000">
              <a:off x="1490" y="1361"/>
              <a:ext cx="1306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1311" name="AutoShape 15"/>
            <p:cNvSpPr>
              <a:spLocks noChangeArrowheads="1"/>
            </p:cNvSpPr>
            <p:nvPr/>
          </p:nvSpPr>
          <p:spPr bwMode="auto">
            <a:xfrm rot="10800000">
              <a:off x="2833" y="1368"/>
              <a:ext cx="1310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1312" name="AutoShape 16"/>
            <p:cNvSpPr>
              <a:spLocks noChangeArrowheads="1"/>
            </p:cNvSpPr>
            <p:nvPr/>
          </p:nvSpPr>
          <p:spPr bwMode="auto">
            <a:xfrm rot="10800000">
              <a:off x="4167" y="1368"/>
              <a:ext cx="1305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06" name="Text Box 17"/>
            <p:cNvSpPr txBox="1">
              <a:spLocks noChangeAspect="1" noChangeArrowheads="1"/>
            </p:cNvSpPr>
            <p:nvPr/>
          </p:nvSpPr>
          <p:spPr bwMode="auto">
            <a:xfrm>
              <a:off x="4161" y="2246"/>
              <a:ext cx="1309" cy="1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Physikalische- und Reha-Mediziner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Nuklearmediziner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Strahlentherapeuten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Neurochirurgen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Humangenetiker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Laborärzte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Pathologen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200" b="1">
                  <a:solidFill>
                    <a:schemeClr val="accent2"/>
                  </a:solidFill>
                </a:rPr>
                <a:t>Transfusionsmediziner</a:t>
              </a:r>
            </a:p>
          </p:txBody>
        </p:sp>
        <p:sp>
          <p:nvSpPr>
            <p:cNvPr id="12307" name="Text Box 18"/>
            <p:cNvSpPr txBox="1">
              <a:spLocks noChangeAspect="1" noChangeArrowheads="1"/>
            </p:cNvSpPr>
            <p:nvPr/>
          </p:nvSpPr>
          <p:spPr bwMode="auto">
            <a:xfrm>
              <a:off x="303" y="2240"/>
              <a:ext cx="1174" cy="1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Allgemeinärzte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Praktische Ärzte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Hausärztliche Internisten</a:t>
              </a:r>
            </a:p>
          </p:txBody>
        </p:sp>
        <p:sp>
          <p:nvSpPr>
            <p:cNvPr id="12308" name="Text Box 19"/>
            <p:cNvSpPr txBox="1">
              <a:spLocks noChangeAspect="1" noChangeArrowheads="1"/>
            </p:cNvSpPr>
            <p:nvPr/>
          </p:nvSpPr>
          <p:spPr bwMode="auto">
            <a:xfrm>
              <a:off x="1498" y="2240"/>
              <a:ext cx="1310" cy="156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de-DE" altLang="de-DE" sz="1200" b="1" dirty="0">
                  <a:solidFill>
                    <a:schemeClr val="accent2"/>
                  </a:solidFill>
                </a:rPr>
                <a:t>Kinder- u. Jugendärzte</a:t>
              </a: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>
                  <a:solidFill>
                    <a:schemeClr val="accent2"/>
                  </a:solidFill>
                </a:rPr>
                <a:t>Augenärzte</a:t>
              </a: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 smtClean="0">
                  <a:solidFill>
                    <a:schemeClr val="accent2"/>
                  </a:solidFill>
                </a:rPr>
                <a:t>Chirurgen und Orthopäden</a:t>
              </a:r>
              <a:endParaRPr lang="de-DE" altLang="de-DE" sz="1300" b="1" dirty="0">
                <a:solidFill>
                  <a:schemeClr val="accent2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>
                  <a:solidFill>
                    <a:schemeClr val="accent2"/>
                  </a:solidFill>
                </a:rPr>
                <a:t>Frauenärzte</a:t>
              </a: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>
                  <a:solidFill>
                    <a:schemeClr val="accent2"/>
                  </a:solidFill>
                </a:rPr>
                <a:t>HNO-Ärzte</a:t>
              </a: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>
                  <a:solidFill>
                    <a:schemeClr val="accent2"/>
                  </a:solidFill>
                </a:rPr>
                <a:t>Hautärzte</a:t>
              </a: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>
                  <a:solidFill>
                    <a:schemeClr val="accent2"/>
                  </a:solidFill>
                </a:rPr>
                <a:t>Nervenärzte</a:t>
              </a: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 smtClean="0">
                  <a:solidFill>
                    <a:schemeClr val="accent2"/>
                  </a:solidFill>
                </a:rPr>
                <a:t>Urologen</a:t>
              </a:r>
              <a:endParaRPr lang="de-DE" altLang="de-DE" sz="1300" b="1" dirty="0">
                <a:solidFill>
                  <a:schemeClr val="accent2"/>
                </a:solidFill>
              </a:endParaRPr>
            </a:p>
            <a:p>
              <a:pPr algn="ctr">
                <a:spcBef>
                  <a:spcPct val="20000"/>
                </a:spcBef>
              </a:pPr>
              <a:r>
                <a:rPr lang="de-DE" altLang="de-DE" sz="1300" b="1" dirty="0">
                  <a:solidFill>
                    <a:schemeClr val="accent2"/>
                  </a:solidFill>
                </a:rPr>
                <a:t>Psychotherapeuten</a:t>
              </a:r>
            </a:p>
          </p:txBody>
        </p:sp>
        <p:sp>
          <p:nvSpPr>
            <p:cNvPr id="12309" name="Text Box 20"/>
            <p:cNvSpPr txBox="1">
              <a:spLocks noChangeAspect="1" noChangeArrowheads="1"/>
            </p:cNvSpPr>
            <p:nvPr/>
          </p:nvSpPr>
          <p:spPr bwMode="auto">
            <a:xfrm>
              <a:off x="2826" y="2240"/>
              <a:ext cx="1308" cy="15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de-DE" altLang="de-DE" sz="1400" b="1" dirty="0">
                  <a:solidFill>
                    <a:schemeClr val="accent2"/>
                  </a:solidFill>
                </a:rPr>
                <a:t>Anästhesisten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 dirty="0">
                  <a:solidFill>
                    <a:schemeClr val="accent2"/>
                  </a:solidFill>
                </a:rPr>
                <a:t>Radiologen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 dirty="0">
                  <a:solidFill>
                    <a:schemeClr val="accent2"/>
                  </a:solidFill>
                </a:rPr>
                <a:t>Fachinternisten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 dirty="0">
                  <a:solidFill>
                    <a:schemeClr val="accent2"/>
                  </a:solidFill>
                </a:rPr>
                <a:t>Kinder- und Jugendpsychiater</a:t>
              </a:r>
            </a:p>
          </p:txBody>
        </p:sp>
        <p:sp>
          <p:nvSpPr>
            <p:cNvPr id="951317" name="AutoShape 21"/>
            <p:cNvSpPr>
              <a:spLocks noChangeArrowheads="1"/>
            </p:cNvSpPr>
            <p:nvPr/>
          </p:nvSpPr>
          <p:spPr bwMode="auto">
            <a:xfrm rot="10800000">
              <a:off x="285" y="1354"/>
              <a:ext cx="1176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11" name="Text Box 22"/>
            <p:cNvSpPr txBox="1">
              <a:spLocks noChangeAspect="1" noChangeArrowheads="1"/>
            </p:cNvSpPr>
            <p:nvPr/>
          </p:nvSpPr>
          <p:spPr bwMode="auto">
            <a:xfrm>
              <a:off x="300" y="518"/>
              <a:ext cx="1168" cy="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b="1">
                  <a:solidFill>
                    <a:schemeClr val="bg1"/>
                  </a:solidFill>
                </a:rPr>
                <a:t>Hausärztliche Versorgung</a:t>
              </a:r>
            </a:p>
          </p:txBody>
        </p:sp>
        <p:sp>
          <p:nvSpPr>
            <p:cNvPr id="12312" name="Text Box 23"/>
            <p:cNvSpPr txBox="1">
              <a:spLocks noChangeAspect="1" noChangeArrowheads="1"/>
            </p:cNvSpPr>
            <p:nvPr/>
          </p:nvSpPr>
          <p:spPr bwMode="auto">
            <a:xfrm>
              <a:off x="307" y="1558"/>
              <a:ext cx="1174" cy="6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sz="1700" b="1">
                  <a:solidFill>
                    <a:schemeClr val="bg1"/>
                  </a:solidFill>
                </a:rPr>
                <a:t>Mittelbereiche</a:t>
              </a:r>
            </a:p>
          </p:txBody>
        </p:sp>
        <p:sp>
          <p:nvSpPr>
            <p:cNvPr id="951320" name="AutoShape 24"/>
            <p:cNvSpPr>
              <a:spLocks noChangeArrowheads="1"/>
            </p:cNvSpPr>
            <p:nvPr/>
          </p:nvSpPr>
          <p:spPr bwMode="auto">
            <a:xfrm rot="10800000">
              <a:off x="285" y="1354"/>
              <a:ext cx="1176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14" name="Text Box 25"/>
            <p:cNvSpPr txBox="1">
              <a:spLocks noChangeAspect="1" noChangeArrowheads="1"/>
            </p:cNvSpPr>
            <p:nvPr/>
          </p:nvSpPr>
          <p:spPr bwMode="auto">
            <a:xfrm>
              <a:off x="300" y="518"/>
              <a:ext cx="1168" cy="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b="1">
                  <a:solidFill>
                    <a:schemeClr val="bg1"/>
                  </a:solidFill>
                </a:rPr>
                <a:t>Hausärztliche Versorgung</a:t>
              </a:r>
            </a:p>
          </p:txBody>
        </p:sp>
        <p:sp>
          <p:nvSpPr>
            <p:cNvPr id="12315" name="Text Box 26"/>
            <p:cNvSpPr txBox="1">
              <a:spLocks noChangeAspect="1" noChangeArrowheads="1"/>
            </p:cNvSpPr>
            <p:nvPr/>
          </p:nvSpPr>
          <p:spPr bwMode="auto">
            <a:xfrm>
              <a:off x="303" y="2240"/>
              <a:ext cx="1174" cy="14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Allgemeinärzte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Praktische Ärzte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Hausärztliche Internisten</a:t>
              </a:r>
            </a:p>
          </p:txBody>
        </p:sp>
        <p:sp>
          <p:nvSpPr>
            <p:cNvPr id="12316" name="Text Box 27"/>
            <p:cNvSpPr txBox="1">
              <a:spLocks noChangeAspect="1" noChangeArrowheads="1"/>
            </p:cNvSpPr>
            <p:nvPr/>
          </p:nvSpPr>
          <p:spPr bwMode="auto">
            <a:xfrm>
              <a:off x="307" y="1558"/>
              <a:ext cx="1174" cy="6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sz="1700" b="1">
                  <a:solidFill>
                    <a:schemeClr val="bg1"/>
                  </a:solidFill>
                </a:rPr>
                <a:t>Mittelbereiche</a:t>
              </a:r>
            </a:p>
          </p:txBody>
        </p:sp>
        <p:sp>
          <p:nvSpPr>
            <p:cNvPr id="951324" name="AutoShape 28"/>
            <p:cNvSpPr>
              <a:spLocks noChangeArrowheads="1"/>
            </p:cNvSpPr>
            <p:nvPr/>
          </p:nvSpPr>
          <p:spPr bwMode="auto">
            <a:xfrm rot="10800000">
              <a:off x="285" y="1354"/>
              <a:ext cx="1176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18" name="Text Box 29"/>
            <p:cNvSpPr txBox="1">
              <a:spLocks noChangeAspect="1" noChangeArrowheads="1"/>
            </p:cNvSpPr>
            <p:nvPr/>
          </p:nvSpPr>
          <p:spPr bwMode="auto">
            <a:xfrm>
              <a:off x="300" y="518"/>
              <a:ext cx="1168" cy="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b="1">
                  <a:solidFill>
                    <a:schemeClr val="bg1"/>
                  </a:solidFill>
                </a:rPr>
                <a:t>Hausärztliche Versorgung</a:t>
              </a:r>
            </a:p>
          </p:txBody>
        </p:sp>
        <p:sp>
          <p:nvSpPr>
            <p:cNvPr id="12319" name="Text Box 30"/>
            <p:cNvSpPr txBox="1">
              <a:spLocks noChangeAspect="1" noChangeArrowheads="1"/>
            </p:cNvSpPr>
            <p:nvPr/>
          </p:nvSpPr>
          <p:spPr bwMode="auto">
            <a:xfrm>
              <a:off x="303" y="2240"/>
              <a:ext cx="1174" cy="15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Allgemeinärzte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Praktische Ärzte</a:t>
              </a:r>
            </a:p>
            <a:p>
              <a:pPr algn="ctr">
                <a:spcBef>
                  <a:spcPct val="30000"/>
                </a:spcBef>
              </a:pPr>
              <a:r>
                <a:rPr lang="de-DE" altLang="de-DE" sz="1400" b="1">
                  <a:solidFill>
                    <a:schemeClr val="bg1"/>
                  </a:solidFill>
                </a:rPr>
                <a:t>Hausärztliche Internisten</a:t>
              </a:r>
            </a:p>
          </p:txBody>
        </p:sp>
        <p:sp>
          <p:nvSpPr>
            <p:cNvPr id="12320" name="Text Box 31"/>
            <p:cNvSpPr txBox="1">
              <a:spLocks noChangeAspect="1" noChangeArrowheads="1"/>
            </p:cNvSpPr>
            <p:nvPr/>
          </p:nvSpPr>
          <p:spPr bwMode="auto">
            <a:xfrm>
              <a:off x="307" y="1558"/>
              <a:ext cx="1174" cy="6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600"/>
                </a:spcBef>
              </a:pPr>
              <a:r>
                <a:rPr lang="de-DE" altLang="de-DE" sz="1600" b="1" dirty="0" smtClean="0">
                  <a:solidFill>
                    <a:schemeClr val="bg1"/>
                  </a:solidFill>
                </a:rPr>
                <a:t>Mittelbereiche</a:t>
              </a:r>
              <a:endParaRPr lang="de-DE" altLang="de-DE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1328" name="AutoShape 32"/>
            <p:cNvSpPr>
              <a:spLocks noChangeArrowheads="1"/>
            </p:cNvSpPr>
            <p:nvPr/>
          </p:nvSpPr>
          <p:spPr bwMode="auto">
            <a:xfrm rot="10800000">
              <a:off x="285" y="1354"/>
              <a:ext cx="1176" cy="177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8800" tIns="0" rIns="0" bIns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322" name="Text Box 33"/>
            <p:cNvSpPr txBox="1">
              <a:spLocks noChangeAspect="1" noChangeArrowheads="1"/>
            </p:cNvSpPr>
            <p:nvPr/>
          </p:nvSpPr>
          <p:spPr bwMode="auto">
            <a:xfrm>
              <a:off x="300" y="518"/>
              <a:ext cx="1168" cy="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72000" rIns="180000" bIns="180000" anchor="ctr" anchorCtr="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80000"/>
                </a:spcBef>
              </a:pPr>
              <a:r>
                <a:rPr lang="de-DE" altLang="de-DE" b="1">
                  <a:solidFill>
                    <a:schemeClr val="bg1"/>
                  </a:solidFill>
                </a:rPr>
                <a:t>Hausärztliche Versorgung</a:t>
              </a:r>
            </a:p>
          </p:txBody>
        </p:sp>
      </p:grpSp>
      <p:sp>
        <p:nvSpPr>
          <p:cNvPr id="951330" name="Text Box 34"/>
          <p:cNvSpPr txBox="1">
            <a:spLocks noChangeArrowheads="1"/>
          </p:cNvSpPr>
          <p:nvPr/>
        </p:nvSpPr>
        <p:spPr bwMode="auto">
          <a:xfrm>
            <a:off x="5281613" y="6324600"/>
            <a:ext cx="3417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altLang="de-DE" sz="1000"/>
              <a:t>*nach §13 Bedarfsplanungs-Richtline </a:t>
            </a:r>
            <a:r>
              <a:rPr lang="de-DE" altLang="de-DE" sz="1000" b="1"/>
              <a:t> </a:t>
            </a:r>
            <a:r>
              <a:rPr lang="de-DE" altLang="de-DE" sz="1000" b="1">
                <a:cs typeface="Arial" panose="020B0604020202020204" pitchFamily="34" charset="0"/>
              </a:rPr>
              <a:t>≠</a:t>
            </a:r>
            <a:r>
              <a:rPr lang="de-DE" altLang="de-DE" sz="1000">
                <a:cs typeface="Arial" panose="020B0604020202020204" pitchFamily="34" charset="0"/>
              </a:rPr>
              <a:t> §116b SGB V ambulante spezialfachärztliche Versorgung (ASV)</a:t>
            </a:r>
          </a:p>
        </p:txBody>
      </p:sp>
    </p:spTree>
    <p:extLst>
      <p:ext uri="{BB962C8B-B14F-4D97-AF65-F5344CB8AC3E}">
        <p14:creationId xmlns:p14="http://schemas.microsoft.com/office/powerpoint/2010/main" val="8558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e-DE" dirty="0"/>
              <a:t>Grundsätze der Bedarfsplanung</a:t>
            </a:r>
            <a:br>
              <a:rPr lang="de-DE" dirty="0"/>
            </a:br>
            <a:r>
              <a:rPr lang="de-DE" sz="2000" dirty="0">
                <a:solidFill>
                  <a:schemeClr val="tx2"/>
                </a:solidFill>
              </a:rPr>
              <a:t>B</a:t>
            </a:r>
            <a:r>
              <a:rPr lang="de-DE" sz="2000" dirty="0" smtClean="0">
                <a:solidFill>
                  <a:schemeClr val="tx2"/>
                </a:solidFill>
              </a:rPr>
              <a:t>edarfsgerechte Versorgung</a:t>
            </a:r>
            <a:endParaRPr lang="de-DE" altLang="de-DE" dirty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593725" y="1232447"/>
            <a:ext cx="7566864" cy="466795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DE" altLang="de-DE" dirty="0"/>
              <a:t>Gewährleistung einer bedarfsgerechten kassenärztlichen Versorgung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DE" altLang="de-DE" dirty="0" smtClean="0"/>
              <a:t>wohnortnah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de-DE" altLang="de-DE" dirty="0"/>
              <a:t>r</a:t>
            </a:r>
            <a:r>
              <a:rPr lang="de-DE" altLang="de-DE" dirty="0" smtClean="0"/>
              <a:t>und um die Uhr (24 Stunden)</a:t>
            </a:r>
            <a:endParaRPr lang="de-DE" altLang="de-DE" dirty="0"/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de-DE" altLang="de-DE" sz="1600" b="1" dirty="0">
                <a:solidFill>
                  <a:schemeClr val="accent2"/>
                </a:solidFill>
              </a:rPr>
              <a:t>Bedarfsgerechte Versorgung: </a:t>
            </a:r>
            <a:endParaRPr lang="de-DE" altLang="de-DE" sz="1600" b="1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de-DE" altLang="de-DE" sz="1600" dirty="0"/>
              <a:t>Es steht eine laut Bedarfsplan </a:t>
            </a:r>
            <a:r>
              <a:rPr lang="de-DE" altLang="de-DE" sz="1600" b="1" dirty="0"/>
              <a:t>„bedarfsgerechte“ Anzahl </a:t>
            </a:r>
            <a:r>
              <a:rPr lang="de-DE" altLang="de-DE" sz="1600" dirty="0"/>
              <a:t>an Ärzten/ Psychotherapeuten für die Versorgung der Einwohner innerhalb einer Region zur Verfügung (</a:t>
            </a:r>
            <a:r>
              <a:rPr lang="de-DE" altLang="de-DE" sz="1600" b="1" dirty="0">
                <a:sym typeface="Wingdings" panose="05000000000000000000" pitchFamily="2" charset="2"/>
              </a:rPr>
              <a:t>ausgewogenes Verhältnis</a:t>
            </a:r>
            <a:r>
              <a:rPr lang="de-DE" altLang="de-DE" sz="1600" dirty="0">
                <a:sym typeface="Wingdings" panose="05000000000000000000" pitchFamily="2" charset="2"/>
              </a:rPr>
              <a:t> zwischen Ärzten und Einwohnern).</a:t>
            </a:r>
            <a:endParaRPr lang="de-DE" sz="1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1600" dirty="0"/>
          </a:p>
        </p:txBody>
      </p:sp>
      <p:sp>
        <p:nvSpPr>
          <p:cNvPr id="73" name="Gleichschenkliges Dreieck 72"/>
          <p:cNvSpPr/>
          <p:nvPr/>
        </p:nvSpPr>
        <p:spPr bwMode="auto">
          <a:xfrm>
            <a:off x="5639829" y="4234529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4" name="Smiley 73"/>
          <p:cNvSpPr/>
          <p:nvPr/>
        </p:nvSpPr>
        <p:spPr bwMode="auto">
          <a:xfrm>
            <a:off x="5650221" y="4109839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" name="Gleichschenkliges Dreieck 74"/>
          <p:cNvSpPr/>
          <p:nvPr/>
        </p:nvSpPr>
        <p:spPr bwMode="auto">
          <a:xfrm>
            <a:off x="5792229" y="4386929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" name="Smiley 75"/>
          <p:cNvSpPr/>
          <p:nvPr/>
        </p:nvSpPr>
        <p:spPr bwMode="auto">
          <a:xfrm>
            <a:off x="5802621" y="4262239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" name="Gleichschenkliges Dreieck 76"/>
          <p:cNvSpPr/>
          <p:nvPr/>
        </p:nvSpPr>
        <p:spPr bwMode="auto">
          <a:xfrm>
            <a:off x="5944629" y="4539329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" name="Smiley 77"/>
          <p:cNvSpPr/>
          <p:nvPr/>
        </p:nvSpPr>
        <p:spPr bwMode="auto">
          <a:xfrm>
            <a:off x="5955021" y="4414639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" name="Gleichschenkliges Dreieck 78"/>
          <p:cNvSpPr/>
          <p:nvPr/>
        </p:nvSpPr>
        <p:spPr bwMode="auto">
          <a:xfrm>
            <a:off x="6097029" y="4691729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0" name="Smiley 79"/>
          <p:cNvSpPr/>
          <p:nvPr/>
        </p:nvSpPr>
        <p:spPr bwMode="auto">
          <a:xfrm>
            <a:off x="6107421" y="4567039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" name="Gleichschenkliges Dreieck 90"/>
          <p:cNvSpPr/>
          <p:nvPr/>
        </p:nvSpPr>
        <p:spPr bwMode="auto">
          <a:xfrm>
            <a:off x="5301067" y="4244385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" name="Smiley 91"/>
          <p:cNvSpPr/>
          <p:nvPr/>
        </p:nvSpPr>
        <p:spPr bwMode="auto">
          <a:xfrm>
            <a:off x="5311459" y="4119695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" name="Gleichschenkliges Dreieck 92"/>
          <p:cNvSpPr/>
          <p:nvPr/>
        </p:nvSpPr>
        <p:spPr bwMode="auto">
          <a:xfrm>
            <a:off x="5452025" y="4388649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" name="Smiley 93"/>
          <p:cNvSpPr/>
          <p:nvPr/>
        </p:nvSpPr>
        <p:spPr bwMode="auto">
          <a:xfrm>
            <a:off x="5463859" y="4272095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" name="Gleichschenkliges Dreieck 94"/>
          <p:cNvSpPr/>
          <p:nvPr/>
        </p:nvSpPr>
        <p:spPr bwMode="auto">
          <a:xfrm>
            <a:off x="5605867" y="4549185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" name="Smiley 95"/>
          <p:cNvSpPr/>
          <p:nvPr/>
        </p:nvSpPr>
        <p:spPr bwMode="auto">
          <a:xfrm>
            <a:off x="5614817" y="4416359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" name="Gleichschenkliges Dreieck 96"/>
          <p:cNvSpPr/>
          <p:nvPr/>
        </p:nvSpPr>
        <p:spPr bwMode="auto">
          <a:xfrm>
            <a:off x="5758267" y="4701585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" name="Smiley 97"/>
          <p:cNvSpPr/>
          <p:nvPr/>
        </p:nvSpPr>
        <p:spPr bwMode="auto">
          <a:xfrm>
            <a:off x="5768659" y="4576895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" name="Gleichschenkliges Dreieck 108"/>
          <p:cNvSpPr/>
          <p:nvPr/>
        </p:nvSpPr>
        <p:spPr bwMode="auto">
          <a:xfrm>
            <a:off x="4942539" y="4234529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" name="Smiley 109"/>
          <p:cNvSpPr/>
          <p:nvPr/>
        </p:nvSpPr>
        <p:spPr bwMode="auto">
          <a:xfrm>
            <a:off x="4952931" y="4109839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" name="Gleichschenkliges Dreieck 110"/>
          <p:cNvSpPr/>
          <p:nvPr/>
        </p:nvSpPr>
        <p:spPr bwMode="auto">
          <a:xfrm>
            <a:off x="5093497" y="4378793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" name="Smiley 111"/>
          <p:cNvSpPr/>
          <p:nvPr/>
        </p:nvSpPr>
        <p:spPr bwMode="auto">
          <a:xfrm>
            <a:off x="5105331" y="4262239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" name="Gleichschenkliges Dreieck 112"/>
          <p:cNvSpPr/>
          <p:nvPr/>
        </p:nvSpPr>
        <p:spPr bwMode="auto">
          <a:xfrm>
            <a:off x="5245897" y="4531193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" name="Smiley 113"/>
          <p:cNvSpPr/>
          <p:nvPr/>
        </p:nvSpPr>
        <p:spPr bwMode="auto">
          <a:xfrm>
            <a:off x="5256289" y="4406503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" name="Gleichschenkliges Dreieck 114"/>
          <p:cNvSpPr/>
          <p:nvPr/>
        </p:nvSpPr>
        <p:spPr bwMode="auto">
          <a:xfrm>
            <a:off x="5398297" y="4683593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6" name="Smiley 115"/>
          <p:cNvSpPr/>
          <p:nvPr/>
        </p:nvSpPr>
        <p:spPr bwMode="auto">
          <a:xfrm>
            <a:off x="5408689" y="4558903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7" name="Gleichschenkliges Dreieck 126"/>
          <p:cNvSpPr/>
          <p:nvPr/>
        </p:nvSpPr>
        <p:spPr bwMode="auto">
          <a:xfrm>
            <a:off x="4592862" y="4232597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8" name="Smiley 127"/>
          <p:cNvSpPr/>
          <p:nvPr/>
        </p:nvSpPr>
        <p:spPr bwMode="auto">
          <a:xfrm>
            <a:off x="4603254" y="4107907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9" name="Gleichschenkliges Dreieck 128"/>
          <p:cNvSpPr/>
          <p:nvPr/>
        </p:nvSpPr>
        <p:spPr bwMode="auto">
          <a:xfrm>
            <a:off x="4743820" y="4376861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0" name="Smiley 129"/>
          <p:cNvSpPr/>
          <p:nvPr/>
        </p:nvSpPr>
        <p:spPr bwMode="auto">
          <a:xfrm>
            <a:off x="4755654" y="4260307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1" name="Gleichschenkliges Dreieck 130"/>
          <p:cNvSpPr/>
          <p:nvPr/>
        </p:nvSpPr>
        <p:spPr bwMode="auto">
          <a:xfrm>
            <a:off x="4896220" y="4529261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2" name="Smiley 131"/>
          <p:cNvSpPr/>
          <p:nvPr/>
        </p:nvSpPr>
        <p:spPr bwMode="auto">
          <a:xfrm>
            <a:off x="4906612" y="4404571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" name="Gleichschenkliges Dreieck 132"/>
          <p:cNvSpPr/>
          <p:nvPr/>
        </p:nvSpPr>
        <p:spPr bwMode="auto">
          <a:xfrm>
            <a:off x="5048620" y="4681661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4" name="Smiley 133"/>
          <p:cNvSpPr/>
          <p:nvPr/>
        </p:nvSpPr>
        <p:spPr bwMode="auto">
          <a:xfrm>
            <a:off x="5059012" y="4556971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5" name="Gleichschenkliges Dreieck 144"/>
          <p:cNvSpPr/>
          <p:nvPr/>
        </p:nvSpPr>
        <p:spPr bwMode="auto">
          <a:xfrm>
            <a:off x="4260768" y="4232597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6" name="Smiley 145"/>
          <p:cNvSpPr/>
          <p:nvPr/>
        </p:nvSpPr>
        <p:spPr bwMode="auto">
          <a:xfrm>
            <a:off x="4271160" y="4107907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7" name="Gleichschenkliges Dreieck 146"/>
          <p:cNvSpPr/>
          <p:nvPr/>
        </p:nvSpPr>
        <p:spPr bwMode="auto">
          <a:xfrm>
            <a:off x="4411726" y="4376861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8" name="Smiley 147"/>
          <p:cNvSpPr/>
          <p:nvPr/>
        </p:nvSpPr>
        <p:spPr bwMode="auto">
          <a:xfrm>
            <a:off x="4423560" y="4260307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9" name="Gleichschenkliges Dreieck 148"/>
          <p:cNvSpPr/>
          <p:nvPr/>
        </p:nvSpPr>
        <p:spPr bwMode="auto">
          <a:xfrm>
            <a:off x="4564126" y="4529261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0" name="Smiley 149"/>
          <p:cNvSpPr/>
          <p:nvPr/>
        </p:nvSpPr>
        <p:spPr bwMode="auto">
          <a:xfrm>
            <a:off x="4574518" y="4404571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1" name="Gleichschenkliges Dreieck 150"/>
          <p:cNvSpPr/>
          <p:nvPr/>
        </p:nvSpPr>
        <p:spPr bwMode="auto">
          <a:xfrm>
            <a:off x="4716526" y="4681661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" name="Smiley 151"/>
          <p:cNvSpPr/>
          <p:nvPr/>
        </p:nvSpPr>
        <p:spPr bwMode="auto">
          <a:xfrm>
            <a:off x="4726918" y="4556971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" name="Gleichschenkliges Dreieck 162"/>
          <p:cNvSpPr/>
          <p:nvPr/>
        </p:nvSpPr>
        <p:spPr bwMode="auto">
          <a:xfrm>
            <a:off x="3927414" y="4238686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4" name="Smiley 163"/>
          <p:cNvSpPr/>
          <p:nvPr/>
        </p:nvSpPr>
        <p:spPr bwMode="auto">
          <a:xfrm>
            <a:off x="3937806" y="4113996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5" name="Gleichschenkliges Dreieck 164"/>
          <p:cNvSpPr/>
          <p:nvPr/>
        </p:nvSpPr>
        <p:spPr bwMode="auto">
          <a:xfrm>
            <a:off x="4078372" y="4382950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6" name="Smiley 165"/>
          <p:cNvSpPr/>
          <p:nvPr/>
        </p:nvSpPr>
        <p:spPr bwMode="auto">
          <a:xfrm>
            <a:off x="4090206" y="4266396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7" name="Gleichschenkliges Dreieck 166"/>
          <p:cNvSpPr/>
          <p:nvPr/>
        </p:nvSpPr>
        <p:spPr bwMode="auto">
          <a:xfrm>
            <a:off x="4230772" y="4535350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8" name="Smiley 167"/>
          <p:cNvSpPr/>
          <p:nvPr/>
        </p:nvSpPr>
        <p:spPr bwMode="auto">
          <a:xfrm>
            <a:off x="4241164" y="4410660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9" name="Gleichschenkliges Dreieck 168"/>
          <p:cNvSpPr/>
          <p:nvPr/>
        </p:nvSpPr>
        <p:spPr bwMode="auto">
          <a:xfrm>
            <a:off x="4383172" y="4687750"/>
            <a:ext cx="335295" cy="44734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0" name="Smiley 169"/>
          <p:cNvSpPr/>
          <p:nvPr/>
        </p:nvSpPr>
        <p:spPr bwMode="auto">
          <a:xfrm>
            <a:off x="4393564" y="4563060"/>
            <a:ext cx="289573" cy="292494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8" name="Gleichschenkliges Dreieck 7167"/>
          <p:cNvSpPr/>
          <p:nvPr/>
        </p:nvSpPr>
        <p:spPr bwMode="auto">
          <a:xfrm>
            <a:off x="3344927" y="5545451"/>
            <a:ext cx="776406" cy="471394"/>
          </a:xfrm>
          <a:prstGeom prst="triangle">
            <a:avLst/>
          </a:prstGeom>
          <a:solidFill>
            <a:schemeClr val="accent3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69" name="Rechteck 7168"/>
          <p:cNvSpPr/>
          <p:nvPr/>
        </p:nvSpPr>
        <p:spPr bwMode="auto">
          <a:xfrm>
            <a:off x="979251" y="5325702"/>
            <a:ext cx="5486292" cy="22367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Geschweifte Klammer rechts 7171"/>
          <p:cNvSpPr/>
          <p:nvPr/>
        </p:nvSpPr>
        <p:spPr bwMode="auto">
          <a:xfrm>
            <a:off x="6992674" y="3777813"/>
            <a:ext cx="241601" cy="1416908"/>
          </a:xfrm>
          <a:prstGeom prst="righ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3" name="Textfeld 7172"/>
          <p:cNvSpPr txBox="1"/>
          <p:nvPr/>
        </p:nvSpPr>
        <p:spPr>
          <a:xfrm>
            <a:off x="7342351" y="4177874"/>
            <a:ext cx="149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Versorgungsgrad </a:t>
            </a:r>
            <a:r>
              <a:rPr lang="de-DE" sz="1200" dirty="0" smtClean="0"/>
              <a:t>innerhalb einer Region = </a:t>
            </a:r>
            <a:r>
              <a:rPr lang="de-DE" sz="1200" b="1" dirty="0" smtClean="0"/>
              <a:t>100%</a:t>
            </a:r>
            <a:endParaRPr lang="de-DE" sz="1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02" y="3936425"/>
            <a:ext cx="403623" cy="743516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86" y="4477963"/>
            <a:ext cx="391530" cy="721239"/>
          </a:xfrm>
          <a:prstGeom prst="rect">
            <a:avLst/>
          </a:prstGeom>
        </p:spPr>
      </p:pic>
      <p:pic>
        <p:nvPicPr>
          <p:cNvPr id="87" name="Grafik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4" y="3946008"/>
            <a:ext cx="407717" cy="751057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09" y="4386459"/>
            <a:ext cx="417727" cy="76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fik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94" y="3943007"/>
            <a:ext cx="389153" cy="71686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8" y="4015563"/>
            <a:ext cx="403546" cy="743375"/>
          </a:xfrm>
          <a:prstGeom prst="rect">
            <a:avLst/>
          </a:prstGeom>
        </p:spPr>
      </p:pic>
      <p:sp>
        <p:nvSpPr>
          <p:cNvPr id="157" name="Gleichschenkliges Dreieck 156"/>
          <p:cNvSpPr/>
          <p:nvPr/>
        </p:nvSpPr>
        <p:spPr bwMode="auto">
          <a:xfrm rot="21378754" flipH="1">
            <a:off x="2730927" y="3514874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8" name="Smiley 157"/>
          <p:cNvSpPr/>
          <p:nvPr/>
        </p:nvSpPr>
        <p:spPr bwMode="auto">
          <a:xfrm rot="21378754" flipH="1">
            <a:off x="2738886" y="3364602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1" name="Gleichschenkliges Dreieck 150"/>
          <p:cNvSpPr/>
          <p:nvPr/>
        </p:nvSpPr>
        <p:spPr bwMode="auto">
          <a:xfrm rot="21378754" flipH="1">
            <a:off x="2463140" y="3550617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2" name="Smiley 151"/>
          <p:cNvSpPr/>
          <p:nvPr/>
        </p:nvSpPr>
        <p:spPr bwMode="auto">
          <a:xfrm rot="21378754" flipH="1">
            <a:off x="2471099" y="3400345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9" name="Gleichschenkliges Dreieck 148"/>
          <p:cNvSpPr/>
          <p:nvPr/>
        </p:nvSpPr>
        <p:spPr bwMode="auto">
          <a:xfrm rot="21378754" flipH="1">
            <a:off x="2894429" y="3686048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0" name="Smiley 149"/>
          <p:cNvSpPr/>
          <p:nvPr/>
        </p:nvSpPr>
        <p:spPr bwMode="auto">
          <a:xfrm rot="21378754" flipH="1">
            <a:off x="2892708" y="3527640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de-DE" dirty="0"/>
              <a:t>Grundsätze der Bedarfsplanung</a:t>
            </a:r>
            <a:br>
              <a:rPr lang="de-DE" dirty="0"/>
            </a:br>
            <a:r>
              <a:rPr lang="de-DE" sz="2000" dirty="0" smtClean="0">
                <a:solidFill>
                  <a:schemeClr val="tx2"/>
                </a:solidFill>
              </a:rPr>
              <a:t>Über-/Unterversorgung </a:t>
            </a:r>
            <a:r>
              <a:rPr lang="de-DE" altLang="de-DE" sz="2000" dirty="0">
                <a:solidFill>
                  <a:schemeClr val="tx2"/>
                </a:solidFill>
              </a:rPr>
              <a:t/>
            </a:r>
            <a:br>
              <a:rPr lang="de-DE" altLang="de-DE" sz="2000" dirty="0">
                <a:solidFill>
                  <a:schemeClr val="tx2"/>
                </a:solidFill>
              </a:rPr>
            </a:br>
            <a:endParaRPr lang="de-DE" altLang="de-DE" sz="2000" dirty="0">
              <a:solidFill>
                <a:schemeClr val="tx2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>
          <a:xfrm>
            <a:off x="412575" y="1135953"/>
            <a:ext cx="7200900" cy="102697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altLang="de-DE" sz="1600" dirty="0"/>
          </a:p>
          <a:p>
            <a:pPr marL="0" indent="0">
              <a:buNone/>
              <a:defRPr/>
            </a:pPr>
            <a:endParaRPr lang="de-DE" altLang="de-DE" sz="1600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20073" y="1343170"/>
            <a:ext cx="7945962" cy="13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8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7550" indent="-271463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63638" indent="-2667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33525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341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de-DE" altLang="de-DE" sz="1600" b="1" dirty="0" smtClean="0">
                <a:solidFill>
                  <a:schemeClr val="accent2"/>
                </a:solidFill>
              </a:rPr>
              <a:t>Überversorgung </a:t>
            </a:r>
            <a:r>
              <a:rPr lang="de-DE" altLang="de-DE" sz="1600" dirty="0" smtClean="0"/>
              <a:t/>
            </a:r>
            <a:br>
              <a:rPr lang="de-DE" altLang="de-DE" sz="1600" dirty="0" smtClean="0"/>
            </a:br>
            <a:r>
              <a:rPr lang="de-DE" altLang="de-DE" sz="1600" dirty="0">
                <a:sym typeface="Wingdings" panose="05000000000000000000" pitchFamily="2" charset="2"/>
              </a:rPr>
              <a:t>Die </a:t>
            </a:r>
            <a:r>
              <a:rPr lang="de-DE" altLang="de-DE" sz="1600" b="1" dirty="0">
                <a:sym typeface="Wingdings" panose="05000000000000000000" pitchFamily="2" charset="2"/>
              </a:rPr>
              <a:t>Anzahl</a:t>
            </a:r>
            <a:r>
              <a:rPr lang="de-DE" altLang="de-DE" sz="1600" dirty="0">
                <a:sym typeface="Wingdings" panose="05000000000000000000" pitchFamily="2" charset="2"/>
              </a:rPr>
              <a:t> der Ärzte</a:t>
            </a:r>
            <a:r>
              <a:rPr lang="de-DE" altLang="de-DE" sz="1600" dirty="0" smtClean="0">
                <a:sym typeface="Wingdings" panose="05000000000000000000" pitchFamily="2" charset="2"/>
              </a:rPr>
              <a:t>/ Psychotherapeuten </a:t>
            </a:r>
            <a:r>
              <a:rPr lang="de-DE" altLang="de-DE" sz="1600" dirty="0">
                <a:sym typeface="Wingdings" panose="05000000000000000000" pitchFamily="2" charset="2"/>
              </a:rPr>
              <a:t>innerhalb </a:t>
            </a:r>
            <a:r>
              <a:rPr lang="de-DE" altLang="de-DE" sz="1600" dirty="0" smtClean="0">
                <a:sym typeface="Wingdings" panose="05000000000000000000" pitchFamily="2" charset="2"/>
              </a:rPr>
              <a:t>eines Planungsbereichs </a:t>
            </a:r>
            <a:r>
              <a:rPr lang="de-DE" altLang="de-DE" sz="1600" b="1" dirty="0" smtClean="0">
                <a:sym typeface="Wingdings" panose="05000000000000000000" pitchFamily="2" charset="2"/>
              </a:rPr>
              <a:t>liegt </a:t>
            </a:r>
            <a:r>
              <a:rPr lang="de-DE" altLang="de-DE" sz="1600" b="1" dirty="0">
                <a:sym typeface="Wingdings" panose="05000000000000000000" pitchFamily="2" charset="2"/>
              </a:rPr>
              <a:t>über</a:t>
            </a:r>
            <a:r>
              <a:rPr lang="de-DE" altLang="de-DE" sz="1600" dirty="0">
                <a:sym typeface="Wingdings" panose="05000000000000000000" pitchFamily="2" charset="2"/>
              </a:rPr>
              <a:t> der im Bedarfsplan für eine </a:t>
            </a:r>
            <a:r>
              <a:rPr lang="de-DE" altLang="de-DE" sz="1600" dirty="0">
                <a:solidFill>
                  <a:schemeClr val="accent2"/>
                </a:solidFill>
                <a:sym typeface="Wingdings" panose="05000000000000000000" pitchFamily="2" charset="2"/>
              </a:rPr>
              <a:t>bedarfsgerechte Versorgung </a:t>
            </a:r>
            <a:r>
              <a:rPr lang="de-DE" altLang="de-DE" sz="1600" b="1" dirty="0">
                <a:sym typeface="Wingdings" panose="05000000000000000000" pitchFamily="2" charset="2"/>
              </a:rPr>
              <a:t>festgelegten Anzahl </a:t>
            </a:r>
            <a:r>
              <a:rPr lang="de-DE" altLang="de-DE" sz="1600" dirty="0">
                <a:sym typeface="Wingdings" panose="05000000000000000000" pitchFamily="2" charset="2"/>
              </a:rPr>
              <a:t>an </a:t>
            </a:r>
            <a:r>
              <a:rPr lang="de-DE" altLang="de-DE" sz="1600" dirty="0" smtClean="0">
                <a:sym typeface="Wingdings" panose="05000000000000000000" pitchFamily="2" charset="2"/>
              </a:rPr>
              <a:t>Ärzten/Psychotherapeuten.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de-DE" altLang="de-DE" sz="1600" dirty="0"/>
          </a:p>
          <a:p>
            <a:pPr marL="534988" indent="-268288">
              <a:buFont typeface="Wingdings" panose="05000000000000000000" pitchFamily="2" charset="2"/>
              <a:buChar char="Ø"/>
              <a:defRPr/>
            </a:pPr>
            <a:r>
              <a:rPr lang="de-DE" altLang="de-DE" sz="1600" b="1" dirty="0" smtClean="0">
                <a:solidFill>
                  <a:schemeClr val="accent2"/>
                </a:solidFill>
              </a:rPr>
              <a:t>Unterversorgung</a:t>
            </a:r>
            <a:r>
              <a:rPr lang="de-DE" altLang="de-DE" sz="1600" dirty="0" smtClean="0"/>
              <a:t/>
            </a:r>
            <a:br>
              <a:rPr lang="de-DE" altLang="de-DE" sz="1600" dirty="0" smtClean="0"/>
            </a:br>
            <a:r>
              <a:rPr lang="de-DE" altLang="de-DE" sz="1600" dirty="0" smtClean="0">
                <a:sym typeface="Wingdings" panose="05000000000000000000" pitchFamily="2" charset="2"/>
              </a:rPr>
              <a:t>Die </a:t>
            </a:r>
            <a:r>
              <a:rPr lang="de-DE" altLang="de-DE" sz="1600" b="1" dirty="0">
                <a:sym typeface="Wingdings" panose="05000000000000000000" pitchFamily="2" charset="2"/>
              </a:rPr>
              <a:t>Anzahl</a:t>
            </a:r>
            <a:r>
              <a:rPr lang="de-DE" altLang="de-DE" sz="1600" dirty="0">
                <a:sym typeface="Wingdings" panose="05000000000000000000" pitchFamily="2" charset="2"/>
              </a:rPr>
              <a:t> der Ärzte/ Psychotherapeuten innerhalb eines Planungsbereichs </a:t>
            </a:r>
            <a:r>
              <a:rPr lang="de-DE" altLang="de-DE" sz="1600" b="1" dirty="0">
                <a:sym typeface="Wingdings" panose="05000000000000000000" pitchFamily="2" charset="2"/>
              </a:rPr>
              <a:t>liegt </a:t>
            </a:r>
            <a:r>
              <a:rPr lang="de-DE" altLang="de-DE" sz="1600" b="1" dirty="0" smtClean="0">
                <a:sym typeface="Wingdings" panose="05000000000000000000" pitchFamily="2" charset="2"/>
              </a:rPr>
              <a:t>unter</a:t>
            </a:r>
            <a:r>
              <a:rPr lang="de-DE" altLang="de-DE" sz="1600" dirty="0" smtClean="0">
                <a:sym typeface="Wingdings" panose="05000000000000000000" pitchFamily="2" charset="2"/>
              </a:rPr>
              <a:t> </a:t>
            </a:r>
            <a:r>
              <a:rPr lang="de-DE" altLang="de-DE" sz="1600" dirty="0">
                <a:sym typeface="Wingdings" panose="05000000000000000000" pitchFamily="2" charset="2"/>
              </a:rPr>
              <a:t>der im Bedarfsplan für eine </a:t>
            </a:r>
            <a:r>
              <a:rPr lang="de-DE" altLang="de-DE" sz="1600" dirty="0">
                <a:solidFill>
                  <a:schemeClr val="accent2"/>
                </a:solidFill>
                <a:sym typeface="Wingdings" panose="05000000000000000000" pitchFamily="2" charset="2"/>
              </a:rPr>
              <a:t>bedarfsgerechte Versorgung </a:t>
            </a:r>
            <a:r>
              <a:rPr lang="de-DE" altLang="de-DE" sz="1600" b="1" dirty="0">
                <a:sym typeface="Wingdings" panose="05000000000000000000" pitchFamily="2" charset="2"/>
              </a:rPr>
              <a:t>festgelegten Anzahl </a:t>
            </a:r>
            <a:r>
              <a:rPr lang="de-DE" altLang="de-DE" sz="1600" dirty="0">
                <a:sym typeface="Wingdings" panose="05000000000000000000" pitchFamily="2" charset="2"/>
              </a:rPr>
              <a:t>an Ärzten/Psychotherapeuten.</a:t>
            </a:r>
            <a:endParaRPr lang="de-DE" altLang="de-DE" sz="16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sz="1600" dirty="0" smtClean="0"/>
          </a:p>
        </p:txBody>
      </p:sp>
      <p:sp>
        <p:nvSpPr>
          <p:cNvPr id="57" name="Gleichschenkliges Dreieck 56"/>
          <p:cNvSpPr/>
          <p:nvPr/>
        </p:nvSpPr>
        <p:spPr bwMode="auto">
          <a:xfrm>
            <a:off x="1830403" y="4798545"/>
            <a:ext cx="341728" cy="370132"/>
          </a:xfrm>
          <a:prstGeom prst="triangle">
            <a:avLst/>
          </a:prstGeom>
          <a:solidFill>
            <a:schemeClr val="accent3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" name="Rechteck 57"/>
          <p:cNvSpPr/>
          <p:nvPr/>
        </p:nvSpPr>
        <p:spPr bwMode="auto">
          <a:xfrm rot="21091614">
            <a:off x="793898" y="4622921"/>
            <a:ext cx="2414738" cy="17562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" name="Gleichschenkliges Dreieck 58"/>
          <p:cNvSpPr/>
          <p:nvPr/>
        </p:nvSpPr>
        <p:spPr bwMode="auto">
          <a:xfrm>
            <a:off x="6178547" y="4812499"/>
            <a:ext cx="341728" cy="370132"/>
          </a:xfrm>
          <a:prstGeom prst="triangle">
            <a:avLst/>
          </a:prstGeom>
          <a:solidFill>
            <a:schemeClr val="accent3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" name="Rechteck 59"/>
          <p:cNvSpPr/>
          <p:nvPr/>
        </p:nvSpPr>
        <p:spPr bwMode="auto">
          <a:xfrm rot="433400">
            <a:off x="5142042" y="4636875"/>
            <a:ext cx="2414738" cy="17562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" name="Gleichschenkliges Dreieck 132"/>
          <p:cNvSpPr/>
          <p:nvPr/>
        </p:nvSpPr>
        <p:spPr bwMode="auto">
          <a:xfrm rot="21378754" flipH="1">
            <a:off x="2638679" y="372109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4" name="Smiley 133"/>
          <p:cNvSpPr/>
          <p:nvPr/>
        </p:nvSpPr>
        <p:spPr bwMode="auto">
          <a:xfrm rot="21378754" flipH="1">
            <a:off x="2628720" y="356268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5" name="Gleichschenkliges Dreieck 134"/>
          <p:cNvSpPr/>
          <p:nvPr/>
        </p:nvSpPr>
        <p:spPr bwMode="auto">
          <a:xfrm rot="21378754" flipH="1">
            <a:off x="2756685" y="386535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6" name="Smiley 135"/>
          <p:cNvSpPr/>
          <p:nvPr/>
        </p:nvSpPr>
        <p:spPr bwMode="auto">
          <a:xfrm rot="21378754" flipH="1">
            <a:off x="2781120" y="371508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7" name="Gleichschenkliges Dreieck 136"/>
          <p:cNvSpPr/>
          <p:nvPr/>
        </p:nvSpPr>
        <p:spPr bwMode="auto">
          <a:xfrm rot="21378754" flipH="1">
            <a:off x="2910483" y="401775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" name="Smiley 137"/>
          <p:cNvSpPr/>
          <p:nvPr/>
        </p:nvSpPr>
        <p:spPr bwMode="auto">
          <a:xfrm rot="21378754" flipH="1">
            <a:off x="2917000" y="3859351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1" name="Gleichschenkliges Dreieck 140"/>
          <p:cNvSpPr/>
          <p:nvPr/>
        </p:nvSpPr>
        <p:spPr bwMode="auto">
          <a:xfrm rot="21378754" flipH="1">
            <a:off x="2290109" y="372109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2" name="Smiley 141"/>
          <p:cNvSpPr/>
          <p:nvPr/>
        </p:nvSpPr>
        <p:spPr bwMode="auto">
          <a:xfrm rot="21378754" flipH="1">
            <a:off x="2296626" y="356268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" name="Gleichschenkliges Dreieck 142"/>
          <p:cNvSpPr/>
          <p:nvPr/>
        </p:nvSpPr>
        <p:spPr bwMode="auto">
          <a:xfrm rot="21378754" flipH="1">
            <a:off x="2449305" y="386535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4" name="Smiley 143"/>
          <p:cNvSpPr/>
          <p:nvPr/>
        </p:nvSpPr>
        <p:spPr bwMode="auto">
          <a:xfrm rot="21378754" flipH="1">
            <a:off x="2449026" y="371508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5" name="Gleichschenkliges Dreieck 144"/>
          <p:cNvSpPr/>
          <p:nvPr/>
        </p:nvSpPr>
        <p:spPr bwMode="auto">
          <a:xfrm rot="21378754" flipH="1">
            <a:off x="2593467" y="401775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6" name="Smiley 145"/>
          <p:cNvSpPr/>
          <p:nvPr/>
        </p:nvSpPr>
        <p:spPr bwMode="auto">
          <a:xfrm rot="21378754" flipH="1">
            <a:off x="2599984" y="3859351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" name="Gleichschenkliges Dreieck 152"/>
          <p:cNvSpPr/>
          <p:nvPr/>
        </p:nvSpPr>
        <p:spPr bwMode="auto">
          <a:xfrm rot="21378754" flipH="1">
            <a:off x="2291892" y="4024391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4" name="Smiley 153"/>
          <p:cNvSpPr/>
          <p:nvPr/>
        </p:nvSpPr>
        <p:spPr bwMode="auto">
          <a:xfrm rot="21378754" flipH="1">
            <a:off x="2290171" y="386598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1" name="Geschweifte Klammer rechts 200"/>
          <p:cNvSpPr/>
          <p:nvPr/>
        </p:nvSpPr>
        <p:spPr bwMode="auto">
          <a:xfrm rot="5400000">
            <a:off x="1879305" y="4727426"/>
            <a:ext cx="241601" cy="1416908"/>
          </a:xfrm>
          <a:prstGeom prst="righ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2" name="Geschweifte Klammer rechts 201"/>
          <p:cNvSpPr/>
          <p:nvPr/>
        </p:nvSpPr>
        <p:spPr bwMode="auto">
          <a:xfrm rot="5400000">
            <a:off x="6256536" y="4702837"/>
            <a:ext cx="241601" cy="1416908"/>
          </a:xfrm>
          <a:prstGeom prst="righ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5102" y="5542276"/>
            <a:ext cx="3530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/>
              <a:t>Versorgungsgrad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b="1" dirty="0" smtClean="0">
                <a:solidFill>
                  <a:schemeClr val="accent2"/>
                </a:solidFill>
              </a:rPr>
              <a:t>&gt; 110</a:t>
            </a:r>
            <a:r>
              <a:rPr lang="de-DE" sz="12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4425368" y="5497913"/>
            <a:ext cx="453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/>
              <a:t>Versorgungsgrad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b="1" dirty="0"/>
              <a:t>Hausärzte </a:t>
            </a:r>
            <a:r>
              <a:rPr lang="de-DE" sz="1200" b="1" u="sng" dirty="0">
                <a:solidFill>
                  <a:schemeClr val="accent2"/>
                </a:solidFill>
              </a:rPr>
              <a:t>&lt; </a:t>
            </a:r>
            <a:r>
              <a:rPr lang="de-DE" sz="1200" b="1" u="sng" dirty="0" smtClean="0">
                <a:solidFill>
                  <a:schemeClr val="accent2"/>
                </a:solidFill>
              </a:rPr>
              <a:t>75% </a:t>
            </a:r>
            <a:r>
              <a:rPr lang="de-DE" sz="1200" b="1" dirty="0" smtClean="0"/>
              <a:t>bzw. Fachärzte</a:t>
            </a:r>
            <a:r>
              <a:rPr lang="de-DE" sz="1200" b="1" dirty="0" smtClean="0">
                <a:solidFill>
                  <a:schemeClr val="accent2"/>
                </a:solidFill>
              </a:rPr>
              <a:t> </a:t>
            </a:r>
            <a:r>
              <a:rPr lang="de-DE" sz="1200" b="1" u="sng" dirty="0">
                <a:solidFill>
                  <a:schemeClr val="accent2"/>
                </a:solidFill>
              </a:rPr>
              <a:t>&lt; 50</a:t>
            </a:r>
            <a:r>
              <a:rPr lang="de-DE" sz="1200" b="1" u="sng" dirty="0" smtClean="0">
                <a:solidFill>
                  <a:schemeClr val="accent2"/>
                </a:solidFill>
              </a:rPr>
              <a:t>%</a:t>
            </a:r>
            <a:endParaRPr lang="de-DE" sz="1200" b="1" u="sng" dirty="0">
              <a:solidFill>
                <a:schemeClr val="accent2"/>
              </a:solidFill>
            </a:endParaRPr>
          </a:p>
        </p:txBody>
      </p:sp>
      <p:sp>
        <p:nvSpPr>
          <p:cNvPr id="205" name="Gleichschenkliges Dreieck 204"/>
          <p:cNvSpPr/>
          <p:nvPr/>
        </p:nvSpPr>
        <p:spPr bwMode="auto">
          <a:xfrm rot="21378754" flipH="1">
            <a:off x="7043922" y="3703354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6" name="Smiley 205"/>
          <p:cNvSpPr/>
          <p:nvPr/>
        </p:nvSpPr>
        <p:spPr bwMode="auto">
          <a:xfrm rot="21378754" flipH="1">
            <a:off x="7051881" y="3553082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7" name="Gleichschenkliges Dreieck 206"/>
          <p:cNvSpPr/>
          <p:nvPr/>
        </p:nvSpPr>
        <p:spPr bwMode="auto">
          <a:xfrm rot="21378754" flipH="1">
            <a:off x="6776135" y="3739097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8" name="Smiley 207"/>
          <p:cNvSpPr/>
          <p:nvPr/>
        </p:nvSpPr>
        <p:spPr bwMode="auto">
          <a:xfrm rot="21378754" flipH="1">
            <a:off x="6784094" y="3588825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9" name="Gleichschenkliges Dreieck 208"/>
          <p:cNvSpPr/>
          <p:nvPr/>
        </p:nvSpPr>
        <p:spPr bwMode="auto">
          <a:xfrm rot="21378754" flipH="1">
            <a:off x="7207424" y="3874528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0" name="Smiley 209"/>
          <p:cNvSpPr/>
          <p:nvPr/>
        </p:nvSpPr>
        <p:spPr bwMode="auto">
          <a:xfrm rot="21378754" flipH="1">
            <a:off x="7205703" y="3716120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1" name="Gleichschenkliges Dreieck 210"/>
          <p:cNvSpPr/>
          <p:nvPr/>
        </p:nvSpPr>
        <p:spPr bwMode="auto">
          <a:xfrm rot="21378754" flipH="1">
            <a:off x="6951674" y="390957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2" name="Smiley 211"/>
          <p:cNvSpPr/>
          <p:nvPr/>
        </p:nvSpPr>
        <p:spPr bwMode="auto">
          <a:xfrm rot="21378754" flipH="1">
            <a:off x="6941715" y="375116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3" name="Gleichschenkliges Dreieck 212"/>
          <p:cNvSpPr/>
          <p:nvPr/>
        </p:nvSpPr>
        <p:spPr bwMode="auto">
          <a:xfrm rot="21378754" flipH="1">
            <a:off x="7069680" y="405383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" name="Smiley 213"/>
          <p:cNvSpPr/>
          <p:nvPr/>
        </p:nvSpPr>
        <p:spPr bwMode="auto">
          <a:xfrm rot="21378754" flipH="1">
            <a:off x="7094115" y="390356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" name="Gleichschenkliges Dreieck 214"/>
          <p:cNvSpPr/>
          <p:nvPr/>
        </p:nvSpPr>
        <p:spPr bwMode="auto">
          <a:xfrm rot="21378754" flipH="1">
            <a:off x="7232102" y="420623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6" name="Smiley 215"/>
          <p:cNvSpPr/>
          <p:nvPr/>
        </p:nvSpPr>
        <p:spPr bwMode="auto">
          <a:xfrm rot="21378754" flipH="1">
            <a:off x="7229995" y="4047831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7" name="Gleichschenkliges Dreieck 216"/>
          <p:cNvSpPr/>
          <p:nvPr/>
        </p:nvSpPr>
        <p:spPr bwMode="auto">
          <a:xfrm rot="21378754" flipH="1">
            <a:off x="6603104" y="3909575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8" name="Smiley 217"/>
          <p:cNvSpPr/>
          <p:nvPr/>
        </p:nvSpPr>
        <p:spPr bwMode="auto">
          <a:xfrm rot="21378754" flipH="1">
            <a:off x="6609621" y="375116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9" name="Gleichschenkliges Dreieck 218"/>
          <p:cNvSpPr/>
          <p:nvPr/>
        </p:nvSpPr>
        <p:spPr bwMode="auto">
          <a:xfrm rot="21378754" flipH="1">
            <a:off x="6762300" y="405383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0" name="Smiley 219"/>
          <p:cNvSpPr/>
          <p:nvPr/>
        </p:nvSpPr>
        <p:spPr bwMode="auto">
          <a:xfrm rot="21378754" flipH="1">
            <a:off x="6762021" y="3903567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1" name="Gleichschenkliges Dreieck 220"/>
          <p:cNvSpPr/>
          <p:nvPr/>
        </p:nvSpPr>
        <p:spPr bwMode="auto">
          <a:xfrm rot="21378754" flipH="1">
            <a:off x="6915086" y="4206239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2" name="Smiley 221"/>
          <p:cNvSpPr/>
          <p:nvPr/>
        </p:nvSpPr>
        <p:spPr bwMode="auto">
          <a:xfrm rot="21378754" flipH="1">
            <a:off x="6912979" y="4047831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3" name="Gleichschenkliges Dreieck 222"/>
          <p:cNvSpPr/>
          <p:nvPr/>
        </p:nvSpPr>
        <p:spPr bwMode="auto">
          <a:xfrm rot="21378754" flipH="1">
            <a:off x="6613511" y="4212871"/>
            <a:ext cx="251439" cy="343159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4" name="Smiley 223"/>
          <p:cNvSpPr/>
          <p:nvPr/>
        </p:nvSpPr>
        <p:spPr bwMode="auto">
          <a:xfrm rot="21378754" flipH="1">
            <a:off x="6603166" y="4054463"/>
            <a:ext cx="217152" cy="224373"/>
          </a:xfrm>
          <a:prstGeom prst="smileyFace">
            <a:avLst/>
          </a:prstGeom>
          <a:solidFill>
            <a:schemeClr val="bg2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88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55" y="3357851"/>
            <a:ext cx="382768" cy="705099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62" y="3296626"/>
            <a:ext cx="377141" cy="694733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87" y="3608877"/>
            <a:ext cx="394479" cy="7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Übersicht gesperrte Planungsbereiche ROR Donau-Wald</a:t>
            </a:r>
            <a:br>
              <a:rPr lang="de-DE" sz="2000" dirty="0" smtClean="0"/>
            </a:br>
            <a:r>
              <a:rPr lang="de-DE" sz="2000" dirty="0" smtClean="0"/>
              <a:t>(Stand: 29.01.2021) </a:t>
            </a:r>
            <a:endParaRPr lang="de-DE" sz="20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054548"/>
              </p:ext>
            </p:extLst>
          </p:nvPr>
        </p:nvGraphicFramePr>
        <p:xfrm>
          <a:off x="542855" y="991291"/>
          <a:ext cx="7676805" cy="503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rbeitsblatt" r:id="rId5" imgW="10744159" imgH="7894368" progId="Excel.Sheet.12">
                  <p:embed/>
                </p:oleObj>
              </mc:Choice>
              <mc:Fallback>
                <p:oleObj name="Arbeitsblatt" r:id="rId5" imgW="10744159" imgH="7894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855" y="991291"/>
                        <a:ext cx="7676805" cy="503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>
          <a:xfrm>
            <a:off x="593725" y="388938"/>
            <a:ext cx="7046913" cy="457200"/>
          </a:xfrm>
        </p:spPr>
        <p:txBody>
          <a:bodyPr/>
          <a:lstStyle/>
          <a:p>
            <a:pPr eaLnBrk="1" hangingPunct="1"/>
            <a:r>
              <a:rPr lang="de-DE" altLang="de-DE" smtClean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968375"/>
            <a:ext cx="7567613" cy="4911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>
                <a:solidFill>
                  <a:schemeClr val="bg1">
                    <a:lumMod val="85000"/>
                  </a:schemeClr>
                </a:solidFill>
              </a:rPr>
              <a:t>Bedarfsgerechte Versorgung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Grundsätze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der Bedarfsplanung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tx1"/>
                </a:solidFill>
              </a:rPr>
              <a:t>Versorgungssituation in Donau-Wald</a:t>
            </a:r>
            <a:endParaRPr lang="de-DE" sz="500" b="1" dirty="0" smtClean="0">
              <a:solidFill>
                <a:schemeClr val="tx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tx1"/>
                </a:solidFill>
              </a:rPr>
              <a:t>Der Versorgungsatlas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tx1"/>
                </a:solidFill>
              </a:rPr>
              <a:t>Zulassungsmöglichkeiten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b="1" dirty="0" smtClean="0">
                <a:solidFill>
                  <a:schemeClr val="bg1">
                    <a:lumMod val="85000"/>
                  </a:schemeClr>
                </a:solidFill>
              </a:rPr>
              <a:t>Sicherstellung der ambulanten Versorgung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Fördermaßnahmen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Standortfaktoren und weitere Einflussfaktoren 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für die Niederlassung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de-DE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de-DE" dirty="0"/>
          </a:p>
          <a:p>
            <a:pPr lvl="1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446087" lvl="1" indent="0" eaLnBrk="1" hangingPunct="1">
              <a:buFont typeface="Wingdings" panose="05000000000000000000" pitchFamily="2" charset="2"/>
              <a:buNone/>
              <a:defRPr/>
            </a:pPr>
            <a:endParaRPr lang="de-DE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000" smtClean="0"/>
              <a:t>Versorgungssituation in Bayern  </a:t>
            </a:r>
            <a:br>
              <a:rPr lang="de-DE" altLang="de-DE" sz="2000" smtClean="0"/>
            </a:br>
            <a:r>
              <a:rPr lang="de-DE" altLang="de-DE" sz="2000" smtClean="0">
                <a:solidFill>
                  <a:schemeClr val="tx2"/>
                </a:solidFill>
              </a:rPr>
              <a:t>Neuauflage Versorgungsatlas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2217738"/>
            <a:ext cx="3268663" cy="34464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DE" altLang="de-DE" sz="1600" smtClean="0"/>
              <a:t>  </a:t>
            </a:r>
            <a:r>
              <a:rPr lang="de-DE" altLang="de-DE" sz="1600" b="1" smtClean="0"/>
              <a:t>Inhalte und Schwerpunkte</a:t>
            </a:r>
          </a:p>
          <a:p>
            <a:pPr marL="444500" lvl="1" indent="-265113" eaLnBrk="1" hangingPunct="1"/>
            <a:r>
              <a:rPr lang="de-DE" altLang="de-DE" smtClean="0"/>
              <a:t>Gesamtzahl der Ärzte und Psychotherapeuten je Planungsbereich</a:t>
            </a:r>
          </a:p>
          <a:p>
            <a:pPr marL="444500" lvl="1" indent="-265113" eaLnBrk="1" hangingPunct="1"/>
            <a:r>
              <a:rPr lang="de-DE" altLang="de-DE" smtClean="0"/>
              <a:t>Kleinräumige Verteilung der Ärzte und Psychotherapeuten auf die Einwohner</a:t>
            </a:r>
          </a:p>
          <a:p>
            <a:pPr marL="444500" lvl="1" indent="-265113" eaLnBrk="1" hangingPunct="1"/>
            <a:r>
              <a:rPr lang="de-DE" altLang="de-DE" smtClean="0"/>
              <a:t>Altersstruktur der Ärzte und Psychotherapeuten</a:t>
            </a:r>
          </a:p>
          <a:p>
            <a:pPr marL="444500" lvl="1" indent="-265113" eaLnBrk="1" hangingPunct="1"/>
            <a:r>
              <a:rPr lang="de-DE" altLang="de-DE" smtClean="0"/>
              <a:t>Aufteilung der Ärzte und Psychotherapeuten nach Geschlecht</a:t>
            </a:r>
          </a:p>
        </p:txBody>
      </p:sp>
      <p:sp>
        <p:nvSpPr>
          <p:cNvPr id="973829" name="Text Box 5"/>
          <p:cNvSpPr txBox="1">
            <a:spLocks noChangeArrowheads="1"/>
          </p:cNvSpPr>
          <p:nvPr/>
        </p:nvSpPr>
        <p:spPr bwMode="auto">
          <a:xfrm>
            <a:off x="593725" y="1244600"/>
            <a:ext cx="82931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8800" tIns="0" rIns="0" bIns="0">
            <a:spAutoFit/>
          </a:bodyPr>
          <a:lstStyle/>
          <a:p>
            <a:pPr eaLnBrk="1" hangingPunct="1">
              <a:spcAft>
                <a:spcPct val="80000"/>
              </a:spcAft>
              <a:buClr>
                <a:srgbClr val="0072B7"/>
              </a:buClr>
              <a:buFont typeface="Wingdings" panose="05000000000000000000" pitchFamily="2" charset="2"/>
              <a:buNone/>
              <a:defRPr/>
            </a:pPr>
            <a:r>
              <a:rPr lang="de-DE" altLang="de-DE" sz="1600">
                <a:solidFill>
                  <a:srgbClr val="000000"/>
                </a:solidFill>
              </a:rPr>
              <a:t>Die Versorgungsatlanten enthalten umfassende Informationen zur Versorgungssituation in Bayern und sind ab sofort für alle Bedarfsplanungsarztgruppen verfügbar: </a:t>
            </a:r>
            <a:br>
              <a:rPr lang="de-DE" altLang="de-DE" sz="1600">
                <a:solidFill>
                  <a:srgbClr val="000000"/>
                </a:solidFill>
              </a:rPr>
            </a:br>
            <a:r>
              <a:rPr lang="de-DE" altLang="de-DE" sz="1600">
                <a:solidFill>
                  <a:srgbClr val="000000"/>
                </a:solidFill>
                <a:hlinkClick r:id="rId3"/>
              </a:rPr>
              <a:t>http://</a:t>
            </a:r>
            <a:r>
              <a:rPr lang="de-DE" altLang="de-DE" sz="1600" b="1">
                <a:solidFill>
                  <a:srgbClr val="000000"/>
                </a:solidFill>
                <a:hlinkClick r:id="rId3"/>
              </a:rPr>
              <a:t>www.kvb.de</a:t>
            </a:r>
            <a:r>
              <a:rPr lang="de-DE" altLang="de-DE" sz="1600">
                <a:solidFill>
                  <a:srgbClr val="000000"/>
                </a:solidFill>
                <a:hlinkClick r:id="rId3"/>
              </a:rPr>
              <a:t>/ueber-uns/versorgungsatlas/</a:t>
            </a:r>
            <a:endParaRPr lang="de-DE" altLang="de-DE" sz="1600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54" y="2217738"/>
            <a:ext cx="5242194" cy="333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fXNWYE0U6UG7AQOW7NUA"/>
</p:tagLst>
</file>

<file path=ppt/theme/theme1.xml><?xml version="1.0" encoding="utf-8"?>
<a:theme xmlns:a="http://schemas.openxmlformats.org/drawingml/2006/main" name="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Vdesign.potx" id="{B905E55F-78F2-4CC6-AA6A-B7C94061AFFF}" vid="{B2F4396A-610D-4DB5-BC89-1F09B097A0D8}"/>
    </a:ext>
  </a:extLst>
</a:theme>
</file>

<file path=ppt/theme/theme10.xml><?xml version="1.0" encoding="utf-8"?>
<a:theme xmlns:a="http://schemas.openxmlformats.org/drawingml/2006/main" name="7_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7_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AE7F3"/>
        </a:accent1>
        <a:accent2>
          <a:srgbClr val="0090C6"/>
        </a:accent2>
        <a:accent3>
          <a:srgbClr val="FFFFFF"/>
        </a:accent3>
        <a:accent4>
          <a:srgbClr val="000000"/>
        </a:accent4>
        <a:accent5>
          <a:srgbClr val="EAF1F8"/>
        </a:accent5>
        <a:accent6>
          <a:srgbClr val="0082B3"/>
        </a:accent6>
        <a:hlink>
          <a:srgbClr val="52A4D0"/>
        </a:hlink>
        <a:folHlink>
          <a:srgbClr val="B3D1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53BED2"/>
        </a:hlink>
        <a:folHlink>
          <a:srgbClr val="B9E1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F4F5"/>
        </a:accent1>
        <a:accent2>
          <a:srgbClr val="66C2CC"/>
        </a:accent2>
        <a:accent3>
          <a:srgbClr val="FFFFFF"/>
        </a:accent3>
        <a:accent4>
          <a:srgbClr val="000000"/>
        </a:accent4>
        <a:accent5>
          <a:srgbClr val="F1F8F9"/>
        </a:accent5>
        <a:accent6>
          <a:srgbClr val="5CB0B9"/>
        </a:accent6>
        <a:hlink>
          <a:srgbClr val="8ECFD7"/>
        </a:hlink>
        <a:folHlink>
          <a:srgbClr val="CDE8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E1F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C1B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äsentation KVB 01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 (KVB 01) - alleFarbschemen.potx" id="{A06AE937-F134-4BAD-80B3-17629B9BC25C}" vid="{6A30708A-9C17-44EA-9E81-FCA3E68C1604}"/>
    </a:ext>
  </a:extLst>
</a:theme>
</file>

<file path=ppt/theme/theme11.xml><?xml version="1.0" encoding="utf-8"?>
<a:theme xmlns:a="http://schemas.openxmlformats.org/drawingml/2006/main" name="1_Wissenschaftliche Poster_Vorlage_DIN-A-0_Hochforma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/>
        <a:extLst/>
      </a:spPr>
      <a:bodyPr vert="horz" wrap="square" lIns="180000" tIns="180000" rIns="180000" bIns="180000" numCol="1" rtlCol="0" anchor="ctr" anchorCtr="0" compatLnSpc="1">
        <a:prstTxWarp prst="textNoShape">
          <a:avLst/>
        </a:prstTxWarp>
      </a:bodyPr>
      <a:lstStyle>
        <a:defPPr algn="ctr">
          <a:defRPr sz="4000" b="1" dirty="0" smtClean="0">
            <a:ea typeface="Calibri" panose="020F0502020204030204" pitchFamily="34" charset="0"/>
            <a:cs typeface="Arial" panose="020B0604020202020204" pitchFamily="34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Präsentationsfolien_Intranet_11.06.20">
  <a:themeElements>
    <a:clrScheme name="2_Präsentationsfolien_Intranet_11.06.20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E0F0"/>
      </a:accent1>
      <a:accent2>
        <a:srgbClr val="0072B6"/>
      </a:accent2>
      <a:accent3>
        <a:srgbClr val="FFFFFF"/>
      </a:accent3>
      <a:accent4>
        <a:srgbClr val="000000"/>
      </a:accent4>
      <a:accent5>
        <a:srgbClr val="E5EDF6"/>
      </a:accent5>
      <a:accent6>
        <a:srgbClr val="0067A5"/>
      </a:accent6>
      <a:hlink>
        <a:srgbClr val="69A3D1"/>
      </a:hlink>
      <a:folHlink>
        <a:srgbClr val="A2C1E1"/>
      </a:folHlink>
    </a:clrScheme>
    <a:fontScheme name="2_Präsentationsfolien_Intranet_11.06.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2_Präsentationsfolien_Intranet_11.06.20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69A3D1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9E8F4"/>
        </a:accent1>
        <a:accent2>
          <a:srgbClr val="0790C5"/>
        </a:accent2>
        <a:accent3>
          <a:srgbClr val="FFFFFF"/>
        </a:accent3>
        <a:accent4>
          <a:srgbClr val="000000"/>
        </a:accent4>
        <a:accent5>
          <a:srgbClr val="E9F2F8"/>
        </a:accent5>
        <a:accent6>
          <a:srgbClr val="0682B2"/>
        </a:accent6>
        <a:hlink>
          <a:srgbClr val="52A4D1"/>
        </a:hlink>
        <a:folHlink>
          <a:srgbClr val="DAE8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B9E1E9"/>
        </a:hlink>
        <a:folHlink>
          <a:srgbClr val="4FBF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64C2CC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5AB0B9"/>
        </a:accent6>
        <a:hlink>
          <a:srgbClr val="8ED0D6"/>
        </a:hlink>
        <a:folHlink>
          <a:srgbClr val="CDE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6AC34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99B2E"/>
        </a:accent6>
        <a:hlink>
          <a:srgbClr val="B7CB87"/>
        </a:hlink>
        <a:folHlink>
          <a:srgbClr val="9EBB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C1E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A1A"/>
        </a:accent6>
        <a:hlink>
          <a:srgbClr val="E8AB93"/>
        </a:hlink>
        <a:folHlink>
          <a:srgbClr val="CF5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9EBB5D"/>
        </a:hlink>
        <a:folHlink>
          <a:srgbClr val="D0DD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CF503A"/>
        </a:hlink>
        <a:folHlink>
          <a:srgbClr val="E8AB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0DDB1"/>
        </a:accent1>
        <a:accent2>
          <a:srgbClr val="86AC34"/>
        </a:accent2>
        <a:accent3>
          <a:srgbClr val="FFFFFF"/>
        </a:accent3>
        <a:accent4>
          <a:srgbClr val="000000"/>
        </a:accent4>
        <a:accent5>
          <a:srgbClr val="E4EBD5"/>
        </a:accent5>
        <a:accent6>
          <a:srgbClr val="799B2E"/>
        </a:accent6>
        <a:hlink>
          <a:srgbClr val="CF503A"/>
        </a:hlink>
        <a:folHlink>
          <a:srgbClr val="E8AB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Präsentationsfolien_Intranet_11.06.20">
  <a:themeElements>
    <a:clrScheme name="2_Präsentationsfolien_Intranet_11.06.20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E0F0"/>
      </a:accent1>
      <a:accent2>
        <a:srgbClr val="0072B6"/>
      </a:accent2>
      <a:accent3>
        <a:srgbClr val="FFFFFF"/>
      </a:accent3>
      <a:accent4>
        <a:srgbClr val="000000"/>
      </a:accent4>
      <a:accent5>
        <a:srgbClr val="E5EDF6"/>
      </a:accent5>
      <a:accent6>
        <a:srgbClr val="0067A5"/>
      </a:accent6>
      <a:hlink>
        <a:srgbClr val="69A3D1"/>
      </a:hlink>
      <a:folHlink>
        <a:srgbClr val="A2C1E1"/>
      </a:folHlink>
    </a:clrScheme>
    <a:fontScheme name="2_Präsentationsfolien_Intranet_11.06.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2_Präsentationsfolien_Intranet_11.06.20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69A3D1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9E8F4"/>
        </a:accent1>
        <a:accent2>
          <a:srgbClr val="0790C5"/>
        </a:accent2>
        <a:accent3>
          <a:srgbClr val="FFFFFF"/>
        </a:accent3>
        <a:accent4>
          <a:srgbClr val="000000"/>
        </a:accent4>
        <a:accent5>
          <a:srgbClr val="E9F2F8"/>
        </a:accent5>
        <a:accent6>
          <a:srgbClr val="0682B2"/>
        </a:accent6>
        <a:hlink>
          <a:srgbClr val="52A4D1"/>
        </a:hlink>
        <a:folHlink>
          <a:srgbClr val="DAE8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B9E1E9"/>
        </a:hlink>
        <a:folHlink>
          <a:srgbClr val="4FBF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64C2CC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5AB0B9"/>
        </a:accent6>
        <a:hlink>
          <a:srgbClr val="8ED0D6"/>
        </a:hlink>
        <a:folHlink>
          <a:srgbClr val="CDE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6AC34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99B2E"/>
        </a:accent6>
        <a:hlink>
          <a:srgbClr val="B7CB87"/>
        </a:hlink>
        <a:folHlink>
          <a:srgbClr val="9EBB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C1E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A1A"/>
        </a:accent6>
        <a:hlink>
          <a:srgbClr val="E8AB93"/>
        </a:hlink>
        <a:folHlink>
          <a:srgbClr val="CF5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9EBB5D"/>
        </a:hlink>
        <a:folHlink>
          <a:srgbClr val="D0DD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CF503A"/>
        </a:hlink>
        <a:folHlink>
          <a:srgbClr val="E8AB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äsentationsfolien_Intranet_11.06.20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0DDB1"/>
        </a:accent1>
        <a:accent2>
          <a:srgbClr val="86AC34"/>
        </a:accent2>
        <a:accent3>
          <a:srgbClr val="FFFFFF"/>
        </a:accent3>
        <a:accent4>
          <a:srgbClr val="000000"/>
        </a:accent4>
        <a:accent5>
          <a:srgbClr val="E4EBD5"/>
        </a:accent5>
        <a:accent6>
          <a:srgbClr val="799B2E"/>
        </a:accent6>
        <a:hlink>
          <a:srgbClr val="CF503A"/>
        </a:hlink>
        <a:folHlink>
          <a:srgbClr val="E8AB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master Präsentation (KVB 01)">
  <a:themeElements>
    <a:clrScheme name="Titelmaster 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FFFFFF"/>
      </a:accent3>
      <a:accent4>
        <a:srgbClr val="000000"/>
      </a:accent4>
      <a:accent5>
        <a:srgbClr val="E5ECF6"/>
      </a:accent5>
      <a:accent6>
        <a:srgbClr val="0067A6"/>
      </a:accent6>
      <a:hlink>
        <a:srgbClr val="0088C3"/>
      </a:hlink>
      <a:folHlink>
        <a:srgbClr val="A2C1E1"/>
      </a:folHlink>
    </a:clrScheme>
    <a:fontScheme name="Titelmaster Präsentation (KVB 0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elmaster Präsentation (KVB 01)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AE7F3"/>
        </a:accent1>
        <a:accent2>
          <a:srgbClr val="0090C6"/>
        </a:accent2>
        <a:accent3>
          <a:srgbClr val="FFFFFF"/>
        </a:accent3>
        <a:accent4>
          <a:srgbClr val="000000"/>
        </a:accent4>
        <a:accent5>
          <a:srgbClr val="EAF1F8"/>
        </a:accent5>
        <a:accent6>
          <a:srgbClr val="0082B3"/>
        </a:accent6>
        <a:hlink>
          <a:srgbClr val="52A4D0"/>
        </a:hlink>
        <a:folHlink>
          <a:srgbClr val="B3D0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53BED2"/>
        </a:hlink>
        <a:folHlink>
          <a:srgbClr val="B9E1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F4F5"/>
        </a:accent1>
        <a:accent2>
          <a:srgbClr val="66C2CC"/>
        </a:accent2>
        <a:accent3>
          <a:srgbClr val="FFFFFF"/>
        </a:accent3>
        <a:accent4>
          <a:srgbClr val="000000"/>
        </a:accent4>
        <a:accent5>
          <a:srgbClr val="F1F8F9"/>
        </a:accent5>
        <a:accent6>
          <a:srgbClr val="5CB0B9"/>
        </a:accent6>
        <a:hlink>
          <a:srgbClr val="8ECFD7"/>
        </a:hlink>
        <a:folHlink>
          <a:srgbClr val="CDE8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E1F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C1B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master Präsentation (KVB 01)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_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Vdesign.potx" id="{B905E55F-78F2-4CC6-AA6A-B7C94061AFFF}" vid="{B2F4396A-610D-4DB5-BC89-1F09B097A0D8}"/>
    </a:ext>
  </a:extLst>
</a:theme>
</file>

<file path=ppt/theme/theme4.xml><?xml version="1.0" encoding="utf-8"?>
<a:theme xmlns:a="http://schemas.openxmlformats.org/drawingml/2006/main" name="2_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2_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Vdesign.potx" id="{B905E55F-78F2-4CC6-AA6A-B7C94061AFFF}" vid="{B2F4396A-610D-4DB5-BC89-1F09B097A0D8}"/>
    </a:ext>
  </a:extLst>
</a:theme>
</file>

<file path=ppt/theme/theme5.xml><?xml version="1.0" encoding="utf-8"?>
<a:theme xmlns:a="http://schemas.openxmlformats.org/drawingml/2006/main" name="3_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3_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AE7F3"/>
        </a:accent1>
        <a:accent2>
          <a:srgbClr val="0090C6"/>
        </a:accent2>
        <a:accent3>
          <a:srgbClr val="FFFFFF"/>
        </a:accent3>
        <a:accent4>
          <a:srgbClr val="000000"/>
        </a:accent4>
        <a:accent5>
          <a:srgbClr val="EAF1F8"/>
        </a:accent5>
        <a:accent6>
          <a:srgbClr val="0082B3"/>
        </a:accent6>
        <a:hlink>
          <a:srgbClr val="52A4D0"/>
        </a:hlink>
        <a:folHlink>
          <a:srgbClr val="B3D1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53BED2"/>
        </a:hlink>
        <a:folHlink>
          <a:srgbClr val="B9E1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F4F5"/>
        </a:accent1>
        <a:accent2>
          <a:srgbClr val="66C2CC"/>
        </a:accent2>
        <a:accent3>
          <a:srgbClr val="FFFFFF"/>
        </a:accent3>
        <a:accent4>
          <a:srgbClr val="000000"/>
        </a:accent4>
        <a:accent5>
          <a:srgbClr val="F1F8F9"/>
        </a:accent5>
        <a:accent6>
          <a:srgbClr val="5CB0B9"/>
        </a:accent6>
        <a:hlink>
          <a:srgbClr val="8ECFD7"/>
        </a:hlink>
        <a:folHlink>
          <a:srgbClr val="CDE8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E1F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C1B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äsentation KVB 01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 (KVB 01) - alleFarbschemen.potx" id="{A06AE937-F134-4BAD-80B3-17629B9BC25C}" vid="{6A30708A-9C17-44EA-9E81-FCA3E68C1604}"/>
    </a:ext>
  </a:extLst>
</a:theme>
</file>

<file path=ppt/theme/theme6.xml><?xml version="1.0" encoding="utf-8"?>
<a:theme xmlns:a="http://schemas.openxmlformats.org/drawingml/2006/main" name="4_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4_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AE7F3"/>
        </a:accent1>
        <a:accent2>
          <a:srgbClr val="0090C6"/>
        </a:accent2>
        <a:accent3>
          <a:srgbClr val="FFFFFF"/>
        </a:accent3>
        <a:accent4>
          <a:srgbClr val="000000"/>
        </a:accent4>
        <a:accent5>
          <a:srgbClr val="EAF1F8"/>
        </a:accent5>
        <a:accent6>
          <a:srgbClr val="0082B3"/>
        </a:accent6>
        <a:hlink>
          <a:srgbClr val="52A4D0"/>
        </a:hlink>
        <a:folHlink>
          <a:srgbClr val="B3D1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53BED2"/>
        </a:hlink>
        <a:folHlink>
          <a:srgbClr val="B9E1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F4F5"/>
        </a:accent1>
        <a:accent2>
          <a:srgbClr val="66C2CC"/>
        </a:accent2>
        <a:accent3>
          <a:srgbClr val="FFFFFF"/>
        </a:accent3>
        <a:accent4>
          <a:srgbClr val="000000"/>
        </a:accent4>
        <a:accent5>
          <a:srgbClr val="F1F8F9"/>
        </a:accent5>
        <a:accent6>
          <a:srgbClr val="5CB0B9"/>
        </a:accent6>
        <a:hlink>
          <a:srgbClr val="8ECFD7"/>
        </a:hlink>
        <a:folHlink>
          <a:srgbClr val="CDE8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E1F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C1B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äsentation KVB 01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 (KVB 01) - alleFarbschemen.potx" id="{A06AE937-F134-4BAD-80B3-17629B9BC25C}" vid="{6A30708A-9C17-44EA-9E81-FCA3E68C1604}"/>
    </a:ext>
  </a:extLst>
</a:theme>
</file>

<file path=ppt/theme/theme7.xml><?xml version="1.0" encoding="utf-8"?>
<a:theme xmlns:a="http://schemas.openxmlformats.org/drawingml/2006/main" name="Präsentationsfolien_Intranet_11.06.20">
  <a:themeElements>
    <a:clrScheme name="Präsentationsfolien_Intranet_11.06.20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E0F0"/>
      </a:accent1>
      <a:accent2>
        <a:srgbClr val="0072B6"/>
      </a:accent2>
      <a:accent3>
        <a:srgbClr val="FFFFFF"/>
      </a:accent3>
      <a:accent4>
        <a:srgbClr val="000000"/>
      </a:accent4>
      <a:accent5>
        <a:srgbClr val="E5EDF6"/>
      </a:accent5>
      <a:accent6>
        <a:srgbClr val="0067A5"/>
      </a:accent6>
      <a:hlink>
        <a:srgbClr val="69A3D1"/>
      </a:hlink>
      <a:folHlink>
        <a:srgbClr val="A2C1E1"/>
      </a:folHlink>
    </a:clrScheme>
    <a:fontScheme name="Präsentationsfolien_Intranet_11.06.2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äsentationsfolien_Intranet_11.06.20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69A3D1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9E8F4"/>
        </a:accent1>
        <a:accent2>
          <a:srgbClr val="0790C5"/>
        </a:accent2>
        <a:accent3>
          <a:srgbClr val="FFFFFF"/>
        </a:accent3>
        <a:accent4>
          <a:srgbClr val="000000"/>
        </a:accent4>
        <a:accent5>
          <a:srgbClr val="E9F2F8"/>
        </a:accent5>
        <a:accent6>
          <a:srgbClr val="0682B2"/>
        </a:accent6>
        <a:hlink>
          <a:srgbClr val="52A4D1"/>
        </a:hlink>
        <a:folHlink>
          <a:srgbClr val="DAE8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B9E1E9"/>
        </a:hlink>
        <a:folHlink>
          <a:srgbClr val="4FBF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64C2CC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5AB0B9"/>
        </a:accent6>
        <a:hlink>
          <a:srgbClr val="8ED0D6"/>
        </a:hlink>
        <a:folHlink>
          <a:srgbClr val="CDE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6AC34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99B2E"/>
        </a:accent6>
        <a:hlink>
          <a:srgbClr val="B7CB87"/>
        </a:hlink>
        <a:folHlink>
          <a:srgbClr val="9EBB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C1E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A1A"/>
        </a:accent6>
        <a:hlink>
          <a:srgbClr val="E8AB93"/>
        </a:hlink>
        <a:folHlink>
          <a:srgbClr val="CF5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9EBB5D"/>
        </a:hlink>
        <a:folHlink>
          <a:srgbClr val="D0DD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E0F0"/>
        </a:accent1>
        <a:accent2>
          <a:srgbClr val="0072B6"/>
        </a:accent2>
        <a:accent3>
          <a:srgbClr val="FFFFFF"/>
        </a:accent3>
        <a:accent4>
          <a:srgbClr val="000000"/>
        </a:accent4>
        <a:accent5>
          <a:srgbClr val="E5EDF6"/>
        </a:accent5>
        <a:accent6>
          <a:srgbClr val="0067A5"/>
        </a:accent6>
        <a:hlink>
          <a:srgbClr val="CF503A"/>
        </a:hlink>
        <a:folHlink>
          <a:srgbClr val="E8AB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folien_Intranet_11.06.20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0DDB1"/>
        </a:accent1>
        <a:accent2>
          <a:srgbClr val="86AC34"/>
        </a:accent2>
        <a:accent3>
          <a:srgbClr val="FFFFFF"/>
        </a:accent3>
        <a:accent4>
          <a:srgbClr val="000000"/>
        </a:accent4>
        <a:accent5>
          <a:srgbClr val="E4EBD5"/>
        </a:accent5>
        <a:accent6>
          <a:srgbClr val="799B2E"/>
        </a:accent6>
        <a:hlink>
          <a:srgbClr val="CF503A"/>
        </a:hlink>
        <a:folHlink>
          <a:srgbClr val="E8AB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5_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AE7F3"/>
        </a:accent1>
        <a:accent2>
          <a:srgbClr val="0090C6"/>
        </a:accent2>
        <a:accent3>
          <a:srgbClr val="FFFFFF"/>
        </a:accent3>
        <a:accent4>
          <a:srgbClr val="000000"/>
        </a:accent4>
        <a:accent5>
          <a:srgbClr val="EAF1F8"/>
        </a:accent5>
        <a:accent6>
          <a:srgbClr val="0082B3"/>
        </a:accent6>
        <a:hlink>
          <a:srgbClr val="52A4D0"/>
        </a:hlink>
        <a:folHlink>
          <a:srgbClr val="B3D1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53BED2"/>
        </a:hlink>
        <a:folHlink>
          <a:srgbClr val="B9E1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F4F5"/>
        </a:accent1>
        <a:accent2>
          <a:srgbClr val="66C2CC"/>
        </a:accent2>
        <a:accent3>
          <a:srgbClr val="FFFFFF"/>
        </a:accent3>
        <a:accent4>
          <a:srgbClr val="000000"/>
        </a:accent4>
        <a:accent5>
          <a:srgbClr val="F1F8F9"/>
        </a:accent5>
        <a:accent6>
          <a:srgbClr val="5CB0B9"/>
        </a:accent6>
        <a:hlink>
          <a:srgbClr val="8ECFD7"/>
        </a:hlink>
        <a:folHlink>
          <a:srgbClr val="CDE8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E1F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C1B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äsentation KVB 01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 (KVB 01) - alleFarbschemen.potx" id="{A06AE937-F134-4BAD-80B3-17629B9BC25C}" vid="{6A30708A-9C17-44EA-9E81-FCA3E68C1604}"/>
    </a:ext>
  </a:extLst>
</a:theme>
</file>

<file path=ppt/theme/theme9.xml><?xml version="1.0" encoding="utf-8"?>
<a:theme xmlns:a="http://schemas.openxmlformats.org/drawingml/2006/main" name="6_Präsentation KVB 01">
  <a:themeElements>
    <a:clrScheme name="Präsentation (KVB 01) 1">
      <a:dk1>
        <a:srgbClr val="000000"/>
      </a:dk1>
      <a:lt1>
        <a:srgbClr val="FFFFFF"/>
      </a:lt1>
      <a:dk2>
        <a:srgbClr val="00254D"/>
      </a:dk2>
      <a:lt2>
        <a:srgbClr val="FFFFFF"/>
      </a:lt2>
      <a:accent1>
        <a:srgbClr val="D2DFF0"/>
      </a:accent1>
      <a:accent2>
        <a:srgbClr val="0072B7"/>
      </a:accent2>
      <a:accent3>
        <a:srgbClr val="0088C3"/>
      </a:accent3>
      <a:accent4>
        <a:srgbClr val="6AA3D1"/>
      </a:accent4>
      <a:accent5>
        <a:srgbClr val="A2C1E1"/>
      </a:accent5>
      <a:accent6>
        <a:srgbClr val="F5F7FC"/>
      </a:accent6>
      <a:hlink>
        <a:srgbClr val="0088C3"/>
      </a:hlink>
      <a:folHlink>
        <a:srgbClr val="A2C1E1"/>
      </a:folHlink>
    </a:clrScheme>
    <a:fontScheme name="K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288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6_Präsentation KVB 01 1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0088C3"/>
        </a:hlink>
        <a:folHlink>
          <a:srgbClr val="A2C1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2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AE7F3"/>
        </a:accent1>
        <a:accent2>
          <a:srgbClr val="0090C6"/>
        </a:accent2>
        <a:accent3>
          <a:srgbClr val="FFFFFF"/>
        </a:accent3>
        <a:accent4>
          <a:srgbClr val="000000"/>
        </a:accent4>
        <a:accent5>
          <a:srgbClr val="EAF1F8"/>
        </a:accent5>
        <a:accent6>
          <a:srgbClr val="0082B3"/>
        </a:accent6>
        <a:hlink>
          <a:srgbClr val="52A4D0"/>
        </a:hlink>
        <a:folHlink>
          <a:srgbClr val="B3D1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3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EF0F4"/>
        </a:accent1>
        <a:accent2>
          <a:srgbClr val="00AEC7"/>
        </a:accent2>
        <a:accent3>
          <a:srgbClr val="FFFFFF"/>
        </a:accent3>
        <a:accent4>
          <a:srgbClr val="000000"/>
        </a:accent4>
        <a:accent5>
          <a:srgbClr val="ECF6F8"/>
        </a:accent5>
        <a:accent6>
          <a:srgbClr val="009DB4"/>
        </a:accent6>
        <a:hlink>
          <a:srgbClr val="53BED2"/>
        </a:hlink>
        <a:folHlink>
          <a:srgbClr val="B9E1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4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F4F5"/>
        </a:accent1>
        <a:accent2>
          <a:srgbClr val="66C2CC"/>
        </a:accent2>
        <a:accent3>
          <a:srgbClr val="FFFFFF"/>
        </a:accent3>
        <a:accent4>
          <a:srgbClr val="000000"/>
        </a:accent4>
        <a:accent5>
          <a:srgbClr val="F1F8F9"/>
        </a:accent5>
        <a:accent6>
          <a:srgbClr val="5CB0B9"/>
        </a:accent6>
        <a:hlink>
          <a:srgbClr val="8ECFD7"/>
        </a:hlink>
        <a:folHlink>
          <a:srgbClr val="CDE8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5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6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F4D6C8"/>
        </a:accent1>
        <a:accent2>
          <a:srgbClr val="C50E1F"/>
        </a:accent2>
        <a:accent3>
          <a:srgbClr val="FFFFFF"/>
        </a:accent3>
        <a:accent4>
          <a:srgbClr val="000000"/>
        </a:accent4>
        <a:accent5>
          <a:srgbClr val="F8E8E0"/>
        </a:accent5>
        <a:accent6>
          <a:srgbClr val="B20C1B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7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9FBB5E"/>
        </a:hlink>
        <a:folHlink>
          <a:srgbClr val="CFDD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8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D2DFF0"/>
        </a:accent1>
        <a:accent2>
          <a:srgbClr val="0072B7"/>
        </a:accent2>
        <a:accent3>
          <a:srgbClr val="FFFFFF"/>
        </a:accent3>
        <a:accent4>
          <a:srgbClr val="000000"/>
        </a:accent4>
        <a:accent5>
          <a:srgbClr val="E5ECF6"/>
        </a:accent5>
        <a:accent6>
          <a:srgbClr val="0067A6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räsentation KVB 01 9">
        <a:dk1>
          <a:srgbClr val="000000"/>
        </a:dk1>
        <a:lt1>
          <a:srgbClr val="FFFFFF"/>
        </a:lt1>
        <a:dk2>
          <a:srgbClr val="00254D"/>
        </a:dk2>
        <a:lt2>
          <a:srgbClr val="FFFFFF"/>
        </a:lt2>
        <a:accent1>
          <a:srgbClr val="E7EED8"/>
        </a:accent1>
        <a:accent2>
          <a:srgbClr val="85AB35"/>
        </a:accent2>
        <a:accent3>
          <a:srgbClr val="FFFFFF"/>
        </a:accent3>
        <a:accent4>
          <a:srgbClr val="000000"/>
        </a:accent4>
        <a:accent5>
          <a:srgbClr val="F1F5E9"/>
        </a:accent5>
        <a:accent6>
          <a:srgbClr val="789B2F"/>
        </a:accent6>
        <a:hlink>
          <a:srgbClr val="CF5039"/>
        </a:hlink>
        <a:folHlink>
          <a:srgbClr val="E8AC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 (KVB 01) - alleFarbschemen.potx" id="{A06AE937-F134-4BAD-80B3-17629B9BC25C}" vid="{6A30708A-9C17-44EA-9E81-FCA3E68C16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1623</Words>
  <Application>Microsoft Office PowerPoint</Application>
  <PresentationFormat>Bildschirmpräsentation (4:3)</PresentationFormat>
  <Paragraphs>530</Paragraphs>
  <Slides>26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47" baseType="lpstr">
      <vt:lpstr>Arial Unicode MS</vt:lpstr>
      <vt:lpstr>ＭＳ Ｐゴシック</vt:lpstr>
      <vt:lpstr>Arial</vt:lpstr>
      <vt:lpstr>Calibri</vt:lpstr>
      <vt:lpstr>Calibri Light</vt:lpstr>
      <vt:lpstr>Wingdings</vt:lpstr>
      <vt:lpstr>Präsentation KVB 01</vt:lpstr>
      <vt:lpstr>Titelmaster Präsentation (KVB 01)</vt:lpstr>
      <vt:lpstr>1_Präsentation KVB 01</vt:lpstr>
      <vt:lpstr>2_Präsentation KVB 01</vt:lpstr>
      <vt:lpstr>3_Präsentation KVB 01</vt:lpstr>
      <vt:lpstr>4_Präsentation KVB 01</vt:lpstr>
      <vt:lpstr>Präsentationsfolien_Intranet_11.06.20</vt:lpstr>
      <vt:lpstr>5_Präsentation KVB 01</vt:lpstr>
      <vt:lpstr>6_Präsentation KVB 01</vt:lpstr>
      <vt:lpstr>7_Präsentation KVB 01</vt:lpstr>
      <vt:lpstr>1_Wissenschaftliche Poster_Vorlage_DIN-A-0_Hochformat</vt:lpstr>
      <vt:lpstr>2_Präsentationsfolien_Intranet_11.06.20</vt:lpstr>
      <vt:lpstr>Benutzerdefiniertes Design</vt:lpstr>
      <vt:lpstr>3_Präsentationsfolien_Intranet_11.06.20</vt:lpstr>
      <vt:lpstr>Arbeitsblatt</vt:lpstr>
      <vt:lpstr>Aktuelle Versorgungssituation in Donau-Wald Regionaler Planungsverband Donau-Wald </vt:lpstr>
      <vt:lpstr>AGENDA</vt:lpstr>
      <vt:lpstr>Grundsätze der Bedarfsplanung Ziele und Inhalt </vt:lpstr>
      <vt:lpstr>Grundsätze der Bedarfsplanung Versorgungsebenen</vt:lpstr>
      <vt:lpstr>Grundsätze der Bedarfsplanung Bedarfsgerechte Versorgung</vt:lpstr>
      <vt:lpstr>Grundsätze der Bedarfsplanung Über-/Unterversorgung  </vt:lpstr>
      <vt:lpstr>Übersicht gesperrte Planungsbereiche ROR Donau-Wald (Stand: 29.01.2021) </vt:lpstr>
      <vt:lpstr>AGENDA</vt:lpstr>
      <vt:lpstr>Versorgungssituation in Bayern   Neuauflage Versorgungsatlas</vt:lpstr>
      <vt:lpstr>Versorgungsatlas Hausärztliche Versorgung - HÄP Wiesenfelden</vt:lpstr>
      <vt:lpstr>Versorgungssituation im LK Deggendorf Hausärztliche und Allgemeine fachärztliche Versorgung </vt:lpstr>
      <vt:lpstr>Versorgungssituation im LK Freyung-Grafenau Hausärztliche und Allgemeine fachärztliche Versorgung </vt:lpstr>
      <vt:lpstr>Versorgungssituation im KR Passau Hausärztliche und Allgemeine fachärztliche Versorgung </vt:lpstr>
      <vt:lpstr>Versorgungssituation im SR Straubing-Bogen Hausärztliche und Allgemeine fachärztliche Versorgung </vt:lpstr>
      <vt:lpstr>Versorgungssituation im LK Regen Hausärztliche und Allgemeine fachärztliche Versorgung </vt:lpstr>
      <vt:lpstr>Versorgungssituation in der ROR Donau-Wald Spezialisierte fachärztliche Versorgung </vt:lpstr>
      <vt:lpstr>AGENDA</vt:lpstr>
      <vt:lpstr>PowerPoint-Präsentation</vt:lpstr>
      <vt:lpstr>Sicherstellung und Fördermaßnahmen Prüfung auf (drohende) Unterversorgung</vt:lpstr>
      <vt:lpstr>Sicherstellung und Fördermaßnahmen Fördermaßnahmen für Hausärzte im HÄP Wiesenfelden und Kinder- und Hautärzte im LK Regen</vt:lpstr>
      <vt:lpstr>Förderprogramm zum Erhalt und zur Verbesserung der ärztlichen Versorgung im ländlichen Raum</vt:lpstr>
      <vt:lpstr>AGENDA</vt:lpstr>
      <vt:lpstr>Sicherstellung der ambulanten Versorgung Standortfaktoren</vt:lpstr>
      <vt:lpstr>Vielen Dank für Ihre Aufmerksamkeit!</vt:lpstr>
      <vt:lpstr>Referentin    </vt:lpstr>
      <vt:lpstr>Regionale Versorgung und Politik    </vt:lpstr>
    </vt:vector>
  </TitlesOfParts>
  <Manager/>
  <Company>Kassenärztliche Vereinigung Bayern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30 Punkt, fett Untertitel 20, fett</dc:title>
  <dc:subject/>
  <dc:creator>Admin</dc:creator>
  <cp:keywords/>
  <dc:description>Stand xxxxxxxxx_x000d_
TestStand 10.12.2014</dc:description>
  <cp:lastModifiedBy>Kutzner, Simone (KVB - Regensburg + Straubing)</cp:lastModifiedBy>
  <cp:revision>729</cp:revision>
  <cp:lastPrinted>2021-09-16T05:45:06Z</cp:lastPrinted>
  <dcterms:created xsi:type="dcterms:W3CDTF">2015-02-18T09:19:07Z</dcterms:created>
  <dcterms:modified xsi:type="dcterms:W3CDTF">2021-09-17T05:37:32Z</dcterms:modified>
  <cp:category/>
</cp:coreProperties>
</file>